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1"/>
  </p:sldMasterIdLst>
  <p:notesMasterIdLst>
    <p:notesMasterId r:id="rId14"/>
  </p:notesMasterIdLst>
  <p:sldIdLst>
    <p:sldId id="271" r:id="rId2"/>
    <p:sldId id="256" r:id="rId3"/>
    <p:sldId id="273" r:id="rId4"/>
    <p:sldId id="268" r:id="rId5"/>
    <p:sldId id="259" r:id="rId6"/>
    <p:sldId id="263" r:id="rId7"/>
    <p:sldId id="269" r:id="rId8"/>
    <p:sldId id="276" r:id="rId9"/>
    <p:sldId id="274" r:id="rId10"/>
    <p:sldId id="266" r:id="rId11"/>
    <p:sldId id="265" r:id="rId12"/>
    <p:sldId id="264"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Georgia" panose="02040502050405020303" pitchFamily="18"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7E7E"/>
    <a:srgbClr val="D4D4D4"/>
    <a:srgbClr val="BA9393"/>
    <a:srgbClr val="E3B3D1"/>
    <a:srgbClr val="000000"/>
    <a:srgbClr val="B7EAED"/>
    <a:srgbClr val="DEEB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7A8E8-1F99-4923-BD08-252CC06EE226}" v="191" dt="2021-12-03T18:15:43.074"/>
    <p1510:client id="{35BC54BF-E88A-2AD3-8836-0A78E0140949}" v="815" dt="2021-12-04T16:21:42.473"/>
    <p1510:client id="{400630C3-7EFC-442F-83F0-4909FF15F302}" v="36" dt="2021-12-03T18:14:12.500"/>
    <p1510:client id="{68876BB2-2495-F1BB-9D13-611624E6E25B}" v="268" dt="2021-12-04T21:10:22.349"/>
    <p1510:client id="{9159C130-4FB8-498E-86C7-255D2EC0504E}" v="1040" dt="2021-12-09T21:48:29.537"/>
    <p1510:client id="{92C9BAA1-9C37-F803-B447-A69F3B46256A}" v="950" dt="2021-12-10T02:48:22.174"/>
    <p1510:client id="{9D49A807-40FA-4BB0-8563-9155FD7AD32D}" v="2" dt="2021-12-09T15:56:01.674"/>
    <p1510:client id="{B4F7E8BA-985C-6BB7-2439-7034353FB482}" v="144" dt="2021-12-04T17:06:10.939"/>
    <p1510:client id="{DB0C394C-18A5-42F6-A2EF-6BBD0B1728ED}" v="177" dt="2021-12-04T19:53:36.510"/>
    <p1510:client id="{F91963C4-429E-412C-BA79-6043C35EAE83}" v="31" dt="2021-12-04T16:45:24.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907"/>
    <p:restoredTop sz="82925"/>
  </p:normalViewPr>
  <p:slideViewPr>
    <p:cSldViewPr snapToGrid="0">
      <p:cViewPr>
        <p:scale>
          <a:sx n="94" d="100"/>
          <a:sy n="94" d="100"/>
        </p:scale>
        <p:origin x="144" y="42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D58D64-650B-4626-ADB6-F55FB2386617}" type="datetimeFigureOut">
              <a:rPr lang="en-GB"/>
              <a:t>16/12/2021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F42BC-1766-41C0-9771-76E5F5200863}" type="slidenum">
              <a:rPr lang="en-GB"/>
              <a:t>‹#›</a:t>
            </a:fld>
            <a:endParaRPr lang="en-GB"/>
          </a:p>
        </p:txBody>
      </p:sp>
    </p:spTree>
    <p:extLst>
      <p:ext uri="{BB962C8B-B14F-4D97-AF65-F5344CB8AC3E}">
        <p14:creationId xmlns:p14="http://schemas.microsoft.com/office/powerpoint/2010/main" val="189486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Hi there, we are </a:t>
            </a:r>
            <a:r>
              <a:rPr lang="en-US" sz="1200" kern="1200" dirty="0" err="1">
                <a:solidFill>
                  <a:schemeClr val="tx1"/>
                </a:solidFill>
                <a:effectLst/>
                <a:latin typeface="+mn-lt"/>
                <a:ea typeface="+mn-ea"/>
                <a:cs typeface="+mn-cs"/>
              </a:rPr>
              <a:t>Hasa</a:t>
            </a:r>
            <a:r>
              <a:rPr lang="en-US" sz="1200" kern="1200" dirty="0">
                <a:solidFill>
                  <a:schemeClr val="tx1"/>
                </a:solidFill>
                <a:effectLst/>
                <a:latin typeface="+mn-lt"/>
                <a:ea typeface="+mn-ea"/>
                <a:cs typeface="+mn-cs"/>
              </a:rPr>
              <a:t> and Olivia here to present our harm reduction strategy program for Mesa Arizona to reduce opioid related deaths. Opioid Observation and Treatment Center (OOTC) are safe spaces with support from staff and resources prepared for emergency response and a corresponding webapp to visualize and predict areas prone to overdosages and best locations for OOTCs</a:t>
            </a:r>
          </a:p>
        </p:txBody>
      </p:sp>
      <p:sp>
        <p:nvSpPr>
          <p:cNvPr id="4" name="Slide Number Placeholder 3"/>
          <p:cNvSpPr>
            <a:spLocks noGrp="1"/>
          </p:cNvSpPr>
          <p:nvPr>
            <p:ph type="sldNum" sz="quarter" idx="5"/>
          </p:nvPr>
        </p:nvSpPr>
        <p:spPr/>
        <p:txBody>
          <a:bodyPr/>
          <a:lstStyle/>
          <a:p>
            <a:fld id="{CA8F42BC-1766-41C0-9771-76E5F5200863}" type="slidenum">
              <a:rPr lang="en-GB"/>
              <a:t>1</a:t>
            </a:fld>
            <a:endParaRPr lang="en-GB"/>
          </a:p>
        </p:txBody>
      </p:sp>
    </p:spTree>
    <p:extLst>
      <p:ext uri="{BB962C8B-B14F-4D97-AF65-F5344CB8AC3E}">
        <p14:creationId xmlns:p14="http://schemas.microsoft.com/office/powerpoint/2010/main" val="3114914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Most importantly to be very sure that our model predicts better than traditional overdosage hotspots, we check whether risk predictions outperform traditional ‘Kernel density’ hotspot mapping. To add an element of </a:t>
            </a:r>
            <a:r>
              <a:rPr lang="en-US" sz="1200" i="1" kern="1200" dirty="0">
                <a:solidFill>
                  <a:schemeClr val="tx1"/>
                </a:solidFill>
                <a:effectLst/>
                <a:latin typeface="+mn-lt"/>
                <a:ea typeface="+mn-ea"/>
                <a:cs typeface="+mn-cs"/>
              </a:rPr>
              <a:t>across-time</a:t>
            </a:r>
            <a:r>
              <a:rPr lang="en-US" sz="1200" kern="1200" dirty="0">
                <a:solidFill>
                  <a:schemeClr val="tx1"/>
                </a:solidFill>
                <a:effectLst/>
                <a:latin typeface="+mn-lt"/>
                <a:ea typeface="+mn-ea"/>
                <a:cs typeface="+mn-cs"/>
              </a:rPr>
              <a:t> generalizability, hotspot, and risk predictions from 2017 overdosages are used to predict the location of 2018 overdosages.</a:t>
            </a:r>
          </a:p>
        </p:txBody>
      </p:sp>
      <p:sp>
        <p:nvSpPr>
          <p:cNvPr id="4" name="Slide Number Placeholder 3"/>
          <p:cNvSpPr>
            <a:spLocks noGrp="1"/>
          </p:cNvSpPr>
          <p:nvPr>
            <p:ph type="sldNum" sz="quarter" idx="5"/>
          </p:nvPr>
        </p:nvSpPr>
        <p:spPr/>
        <p:txBody>
          <a:bodyPr/>
          <a:lstStyle/>
          <a:p>
            <a:fld id="{CA8F42BC-1766-41C0-9771-76E5F5200863}" type="slidenum">
              <a:rPr lang="en-GB"/>
              <a:t>10</a:t>
            </a:fld>
            <a:endParaRPr lang="en-GB"/>
          </a:p>
        </p:txBody>
      </p:sp>
    </p:spTree>
    <p:extLst>
      <p:ext uri="{BB962C8B-B14F-4D97-AF65-F5344CB8AC3E}">
        <p14:creationId xmlns:p14="http://schemas.microsoft.com/office/powerpoint/2010/main" val="374650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round off the positioning of OOTCs in the predictive analysis, predominately in nonresidential zones. We recognize that overdosages do happen at residents and OOTCs would be equipped with health officials and other necessary resources, such as ambulances required for offsite cases as well.</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CA8F42BC-1766-41C0-9771-76E5F5200863}" type="slidenum">
              <a:rPr lang="en-GB" smtClean="0"/>
              <a:t>11</a:t>
            </a:fld>
            <a:endParaRPr lang="en-GB"/>
          </a:p>
        </p:txBody>
      </p:sp>
    </p:spTree>
    <p:extLst>
      <p:ext uri="{BB962C8B-B14F-4D97-AF65-F5344CB8AC3E}">
        <p14:creationId xmlns:p14="http://schemas.microsoft.com/office/powerpoint/2010/main" val="1956741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Concluding with other features on the webapp we will be able predict future OOTC sites, analysis the most and least used sites, sites that are overwhelmingly being used, resources can be reallocated accordingly. The app it would also include the inventory of the resources at various sites.</a:t>
            </a: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8F42BC-1766-41C0-9771-76E5F5200863}" type="slidenum">
              <a:rPr lang="en-GB"/>
              <a:t>12</a:t>
            </a:fld>
            <a:endParaRPr lang="en-GB"/>
          </a:p>
        </p:txBody>
      </p:sp>
    </p:spTree>
    <p:extLst>
      <p:ext uri="{BB962C8B-B14F-4D97-AF65-F5344CB8AC3E}">
        <p14:creationId xmlns:p14="http://schemas.microsoft.com/office/powerpoint/2010/main" val="408238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concept of ‘harm reduction’ refers to a set of policies, programs that aim to reduce the health, social, and economic consequences of drug and alcohol abuse. During the 1990’s opioid crisis in Switzerland safe spaces for heroin usage were introduced as part of the 4-pillar drug policy which helped reduce overdosage deaths by 64%.</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8F42BC-1766-41C0-9771-76E5F5200863}" type="slidenum">
              <a:rPr lang="en-GB"/>
              <a:t>2</a:t>
            </a:fld>
            <a:endParaRPr lang="en-GB"/>
          </a:p>
        </p:txBody>
      </p:sp>
    </p:spTree>
    <p:extLst>
      <p:ext uri="{BB962C8B-B14F-4D97-AF65-F5344CB8AC3E}">
        <p14:creationId xmlns:p14="http://schemas.microsoft.com/office/powerpoint/2010/main" val="186238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misuse of and addiction to opioids—including prescription pain relievers—is a national crisis. In 2020, opioid overdose incidents in Mesa increased by </a:t>
            </a:r>
            <a:r>
              <a:rPr lang="en-US" sz="1200" b="1" kern="1200" dirty="0">
                <a:solidFill>
                  <a:schemeClr val="tx1"/>
                </a:solidFill>
                <a:effectLst/>
                <a:latin typeface="+mn-lt"/>
                <a:ea typeface="+mn-ea"/>
                <a:cs typeface="+mn-cs"/>
              </a:rPr>
              <a:t>76%</a:t>
            </a:r>
            <a:r>
              <a:rPr lang="en-US" sz="1200" kern="1200" dirty="0">
                <a:solidFill>
                  <a:schemeClr val="tx1"/>
                </a:solidFill>
                <a:effectLst/>
                <a:latin typeface="+mn-lt"/>
                <a:ea typeface="+mn-ea"/>
                <a:cs typeface="+mn-cs"/>
              </a:rPr>
              <a:t>. Mesa County Opioid Response Group was established to identify strategies to address the crisis. With goals to Prevent substance misuse, improve treatment access and reduce harm. We envision our strategy to be incorporated into their harm reduction goal.</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CA8F42BC-1766-41C0-9771-76E5F5200863}" type="slidenum">
              <a:rPr lang="en-GB"/>
              <a:t>3</a:t>
            </a:fld>
            <a:endParaRPr lang="en-GB"/>
          </a:p>
        </p:txBody>
      </p:sp>
    </p:spTree>
    <p:extLst>
      <p:ext uri="{BB962C8B-B14F-4D97-AF65-F5344CB8AC3E}">
        <p14:creationId xmlns:p14="http://schemas.microsoft.com/office/powerpoint/2010/main" val="915980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Our use case is to establishing safe spaces that provides support, safe and monitored injection sites, overdose treatment, and primary care for heroin users who would be otherwise be on the street. And a user-friendly web app that visualizes urgency and to predict best locations for OOTCs along with resource allocation to mitigate opioid overdose death.</a:t>
            </a:r>
          </a:p>
        </p:txBody>
      </p:sp>
      <p:sp>
        <p:nvSpPr>
          <p:cNvPr id="4" name="Slide Number Placeholder 3"/>
          <p:cNvSpPr>
            <a:spLocks noGrp="1"/>
          </p:cNvSpPr>
          <p:nvPr>
            <p:ph type="sldNum" sz="quarter" idx="5"/>
          </p:nvPr>
        </p:nvSpPr>
        <p:spPr/>
        <p:txBody>
          <a:bodyPr/>
          <a:lstStyle/>
          <a:p>
            <a:fld id="{CA8F42BC-1766-41C0-9771-76E5F5200863}" type="slidenum">
              <a:rPr lang="en-GB"/>
              <a:t>4</a:t>
            </a:fld>
            <a:endParaRPr lang="en-GB"/>
          </a:p>
        </p:txBody>
      </p:sp>
    </p:spTree>
    <p:extLst>
      <p:ext uri="{BB962C8B-B14F-4D97-AF65-F5344CB8AC3E}">
        <p14:creationId xmlns:p14="http://schemas.microsoft.com/office/powerpoint/2010/main" val="1674014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Coincidentally, just after we started our proposal, New York city rolled out first ever government-approved supervised drug injection site. NYC mayor according to a leading new paper acknowledges that Overdose prevention centers are effective way to address the opioid crisis.” which reinforces our proposal for Mesa.</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CA8F42BC-1766-41C0-9771-76E5F5200863}" type="slidenum">
              <a:rPr lang="en-GB" smtClean="0"/>
              <a:t>5</a:t>
            </a:fld>
            <a:endParaRPr lang="en-GB"/>
          </a:p>
        </p:txBody>
      </p:sp>
    </p:spTree>
    <p:extLst>
      <p:ext uri="{BB962C8B-B14F-4D97-AF65-F5344CB8AC3E}">
        <p14:creationId xmlns:p14="http://schemas.microsoft.com/office/powerpoint/2010/main" val="58347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Moving on to the wireframe of our app, this would be the landing page. We envision this app being used both by the public and health officials/ stakeholders. With all the information on programs and other recourses the left side of the screen for friends, family to help their loves ones. On the right is the log in page for officials to access the predictive maps, analysis charts etc.</a:t>
            </a:r>
          </a:p>
        </p:txBody>
      </p:sp>
      <p:sp>
        <p:nvSpPr>
          <p:cNvPr id="4" name="Slide Number Placeholder 3"/>
          <p:cNvSpPr>
            <a:spLocks noGrp="1"/>
          </p:cNvSpPr>
          <p:nvPr>
            <p:ph type="sldNum" sz="quarter" idx="5"/>
          </p:nvPr>
        </p:nvSpPr>
        <p:spPr/>
        <p:txBody>
          <a:bodyPr/>
          <a:lstStyle/>
          <a:p>
            <a:fld id="{CA8F42BC-1766-41C0-9771-76E5F5200863}" type="slidenum">
              <a:rPr lang="en-GB"/>
              <a:t>6</a:t>
            </a:fld>
            <a:endParaRPr lang="en-GB"/>
          </a:p>
        </p:txBody>
      </p:sp>
    </p:spTree>
    <p:extLst>
      <p:ext uri="{BB962C8B-B14F-4D97-AF65-F5344CB8AC3E}">
        <p14:creationId xmlns:p14="http://schemas.microsoft.com/office/powerpoint/2010/main" val="2989086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Once we log in, we will have various tabs for various predictors to, for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see opioid crisis predicted hotspot, observed opioid overdose events and predicted with Other layers that may be useful can be toggled on and off. This will help health officials decide where to administer service sights.</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CA8F42BC-1766-41C0-9771-76E5F5200863}" type="slidenum">
              <a:rPr lang="en-GB" smtClean="0"/>
              <a:t>7</a:t>
            </a:fld>
            <a:endParaRPr lang="en-GB"/>
          </a:p>
        </p:txBody>
      </p:sp>
    </p:spTree>
    <p:extLst>
      <p:ext uri="{BB962C8B-B14F-4D97-AF65-F5344CB8AC3E}">
        <p14:creationId xmlns:p14="http://schemas.microsoft.com/office/powerpoint/2010/main" val="3027588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Let’s understand how these predictive maps are made. We start of by using variables like crime, proximity to city facilities &amp; and demographic to predict overdoses as a function of environmental factors. To analyze the risk of opioid overdose evenly across space we create a ‘fishnet’ at 1/3 mi dimensions, to which we will aggregate point data.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CA8F42BC-1766-41C0-9771-76E5F5200863}" type="slidenum">
              <a:rPr lang="en-GB" smtClean="0"/>
              <a:t>8</a:t>
            </a:fld>
            <a:endParaRPr lang="en-GB"/>
          </a:p>
        </p:txBody>
      </p:sp>
    </p:spTree>
    <p:extLst>
      <p:ext uri="{BB962C8B-B14F-4D97-AF65-F5344CB8AC3E}">
        <p14:creationId xmlns:p14="http://schemas.microsoft.com/office/powerpoint/2010/main" val="2602993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nearest neighbor function calculates the average distance of each fishnet cell to the closest 3 points of the variable. Last step of the exploratory analysis, To determine whether to use the unaggregated or nearest neighbor variables we </a:t>
            </a:r>
            <a:r>
              <a:rPr lang="en-US" sz="1200" kern="1200" dirty="0" err="1">
                <a:solidFill>
                  <a:schemeClr val="tx1"/>
                </a:solidFill>
                <a:effectLst/>
                <a:latin typeface="+mn-lt"/>
                <a:ea typeface="+mn-ea"/>
                <a:cs typeface="+mn-cs"/>
              </a:rPr>
              <a:t>analyse</a:t>
            </a:r>
            <a:r>
              <a:rPr lang="en-US" sz="1200" kern="1200" dirty="0">
                <a:solidFill>
                  <a:schemeClr val="tx1"/>
                </a:solidFill>
                <a:effectLst/>
                <a:latin typeface="+mn-lt"/>
                <a:ea typeface="+mn-ea"/>
                <a:cs typeface="+mn-cs"/>
              </a:rPr>
              <a:t> the correlation of each independent variable to the dependent variable.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8F42BC-1766-41C0-9771-76E5F5200863}" type="slidenum">
              <a:rPr lang="en-GB"/>
              <a:t>9</a:t>
            </a:fld>
            <a:endParaRPr lang="en-GB"/>
          </a:p>
        </p:txBody>
      </p:sp>
    </p:spTree>
    <p:extLst>
      <p:ext uri="{BB962C8B-B14F-4D97-AF65-F5344CB8AC3E}">
        <p14:creationId xmlns:p14="http://schemas.microsoft.com/office/powerpoint/2010/main" val="141304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46393314"/>
      </p:ext>
    </p:extLst>
  </p:cSld>
  <p:clrMapOvr>
    <a:masterClrMapping/>
  </p:clrMapOvr>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71242109"/>
      </p:ext>
    </p:extLst>
  </p:cSld>
  <p:clrMapOvr>
    <a:masterClrMapping/>
  </p:clrMapOvr>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7214156"/>
      </p:ext>
    </p:extLst>
  </p:cSld>
  <p:clrMapOvr>
    <a:masterClrMapping/>
  </p:clrMapOvr>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4232605"/>
      </p:ext>
    </p:extLst>
  </p:cSld>
  <p:clrMapOvr>
    <a:masterClrMapping/>
  </p:clrMapOvr>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8213986"/>
      </p:ext>
    </p:extLst>
  </p:cSld>
  <p:clrMapOvr>
    <a:masterClrMapping/>
  </p:clrMapOvr>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73343238"/>
      </p:ext>
    </p:extLst>
  </p:cSld>
  <p:clrMapOvr>
    <a:masterClrMapping/>
  </p:clrMapOvr>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86948802"/>
      </p:ext>
    </p:extLst>
  </p:cSld>
  <p:clrMapOvr>
    <a:masterClrMapping/>
  </p:clrMapOvr>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08199747"/>
      </p:ext>
    </p:extLst>
  </p:cSld>
  <p:clrMapOvr>
    <a:masterClrMapping/>
  </p:clrMapOvr>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53534636"/>
      </p:ext>
    </p:extLst>
  </p:cSld>
  <p:clrMapOvr>
    <a:masterClrMapping/>
  </p:clrMapOvr>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69076708"/>
      </p:ext>
    </p:extLst>
  </p:cSld>
  <p:clrMapOvr>
    <a:masterClrMapping/>
  </p:clrMapOvr>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52904490"/>
      </p:ext>
    </p:extLst>
  </p:cSld>
  <p:clrMapOvr>
    <a:masterClrMapping/>
  </p:clrMapOvr>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3108191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spd="slow" p14:dur="4000" advClick="0" advTm="200">
        <p:fade/>
      </p:transition>
    </mc:Choice>
    <mc:Fallback xmlns="">
      <p:transition spd="slow" advClick="0" advTm="2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notesSlide" Target="../notesSlides/notesSlide6.xml"/><Relationship Id="rId9"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E3E37BC-D97B-41F6-972D-A8DAE97614D1}"/>
              </a:ext>
            </a:extLst>
          </p:cNvPr>
          <p:cNvSpPr txBox="1">
            <a:spLocks/>
          </p:cNvSpPr>
          <p:nvPr/>
        </p:nvSpPr>
        <p:spPr>
          <a:xfrm>
            <a:off x="838200" y="451381"/>
            <a:ext cx="10512552" cy="4066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kern="1200" dirty="0">
                <a:solidFill>
                  <a:schemeClr val="tx1"/>
                </a:solidFill>
                <a:latin typeface="Georgia" panose="02040502050405020303" pitchFamily="18" charset="0"/>
              </a:rPr>
              <a:t>Opioid Observation and Treatment Centers (OOTC)</a:t>
            </a:r>
          </a:p>
        </p:txBody>
      </p:sp>
      <p:sp>
        <p:nvSpPr>
          <p:cNvPr id="28"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132658"/>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05D94CD-9FDB-41C6-A9F9-5337F3C70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208608-635E-41BF-8697-5562CEFC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grpSp>
        <p:nvGrpSpPr>
          <p:cNvPr id="11" name="Group 10">
            <a:extLst>
              <a:ext uri="{FF2B5EF4-FFF2-40B4-BE49-F238E27FC236}">
                <a16:creationId xmlns:a16="http://schemas.microsoft.com/office/drawing/2014/main" id="{299D8EFE-162D-48AE-9D35-DB270C27E2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77330" y="685799"/>
            <a:ext cx="5503448" cy="5503448"/>
            <a:chOff x="5984543" y="6810"/>
            <a:chExt cx="6182436" cy="6182437"/>
          </a:xfrm>
        </p:grpSpPr>
        <p:sp>
          <p:nvSpPr>
            <p:cNvPr id="12" name="Graphic 14">
              <a:extLst>
                <a:ext uri="{FF2B5EF4-FFF2-40B4-BE49-F238E27FC236}">
                  <a16:creationId xmlns:a16="http://schemas.microsoft.com/office/drawing/2014/main" id="{FBE15126-40D2-47E5-9CC7-EA2B1CD62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075761" y="3094174"/>
              <a:ext cx="3091218" cy="3095073"/>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46000"/>
              </a:schemeClr>
            </a:solidFill>
            <a:ln w="9525" cap="flat">
              <a:noFill/>
              <a:prstDash val="solid"/>
              <a:miter/>
            </a:ln>
          </p:spPr>
          <p:txBody>
            <a:bodyPr rtlCol="0" anchor="ctr"/>
            <a:lstStyle/>
            <a:p>
              <a:endParaRPr lang="en-US"/>
            </a:p>
          </p:txBody>
        </p:sp>
        <p:sp>
          <p:nvSpPr>
            <p:cNvPr id="13" name="Graphic 14">
              <a:extLst>
                <a:ext uri="{FF2B5EF4-FFF2-40B4-BE49-F238E27FC236}">
                  <a16:creationId xmlns:a16="http://schemas.microsoft.com/office/drawing/2014/main" id="{970A677B-FEEC-4253-BD55-C7F5433D5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5984543" y="3094174"/>
              <a:ext cx="3091218" cy="3095073"/>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14" name="Graphic 14">
              <a:extLst>
                <a:ext uri="{FF2B5EF4-FFF2-40B4-BE49-F238E27FC236}">
                  <a16:creationId xmlns:a16="http://schemas.microsoft.com/office/drawing/2014/main" id="{90DE970B-D2CF-4C17-A0FC-F2E4E3AAC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9075761" y="6811"/>
              <a:ext cx="3091218" cy="3095073"/>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23" name="Graphic 14">
              <a:extLst>
                <a:ext uri="{FF2B5EF4-FFF2-40B4-BE49-F238E27FC236}">
                  <a16:creationId xmlns:a16="http://schemas.microsoft.com/office/drawing/2014/main" id="{D0B0A42E-801B-44FD-9544-04F002DCE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flipV="1">
              <a:off x="5984543" y="6810"/>
              <a:ext cx="3091218" cy="3095073"/>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46000"/>
              </a:schemeClr>
            </a:solidFill>
            <a:ln w="9525" cap="flat">
              <a:noFill/>
              <a:prstDash val="solid"/>
              <a:miter/>
            </a:ln>
          </p:spPr>
          <p:txBody>
            <a:bodyPr rtlCol="0" anchor="ctr"/>
            <a:lstStyle/>
            <a:p>
              <a:endParaRPr lang="en-US"/>
            </a:p>
          </p:txBody>
        </p:sp>
      </p:grpSp>
      <p:sp>
        <p:nvSpPr>
          <p:cNvPr id="17" name="Rectangle 16">
            <a:extLst>
              <a:ext uri="{FF2B5EF4-FFF2-40B4-BE49-F238E27FC236}">
                <a16:creationId xmlns:a16="http://schemas.microsoft.com/office/drawing/2014/main" id="{33F34CC1-8344-47E8-85D0-4B0047D55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2679192"/>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E2D8CC0B-3FEB-4B9E-B4DB-7FF10FF72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scatter chart&#10;&#10;Description automatically generated">
            <a:extLst>
              <a:ext uri="{FF2B5EF4-FFF2-40B4-BE49-F238E27FC236}">
                <a16:creationId xmlns:a16="http://schemas.microsoft.com/office/drawing/2014/main" id="{5C67C090-FB49-6249-A302-40BC6903C091}"/>
              </a:ext>
            </a:extLst>
          </p:cNvPr>
          <p:cNvPicPr>
            <a:picLocks noChangeAspect="1"/>
          </p:cNvPicPr>
          <p:nvPr/>
        </p:nvPicPr>
        <p:blipFill rotWithShape="1">
          <a:blip r:embed="rId3">
            <a:extLst>
              <a:ext uri="{28A0092B-C50C-407E-A947-70E740481C1C}">
                <a14:useLocalDpi xmlns:a14="http://schemas.microsoft.com/office/drawing/2010/main" val="0"/>
              </a:ext>
            </a:extLst>
          </a:blip>
          <a:srcRect t="12192" b="10785"/>
          <a:stretch/>
        </p:blipFill>
        <p:spPr>
          <a:xfrm>
            <a:off x="661576" y="1318160"/>
            <a:ext cx="10749978" cy="4310743"/>
          </a:xfrm>
          <a:prstGeom prst="rect">
            <a:avLst/>
          </a:prstGeom>
        </p:spPr>
      </p:pic>
      <p:sp>
        <p:nvSpPr>
          <p:cNvPr id="15" name="TextBox 14">
            <a:extLst>
              <a:ext uri="{FF2B5EF4-FFF2-40B4-BE49-F238E27FC236}">
                <a16:creationId xmlns:a16="http://schemas.microsoft.com/office/drawing/2014/main" id="{76F157AC-B957-D043-8E1B-AA78EF11B53E}"/>
              </a:ext>
            </a:extLst>
          </p:cNvPr>
          <p:cNvSpPr txBox="1"/>
          <p:nvPr/>
        </p:nvSpPr>
        <p:spPr>
          <a:xfrm>
            <a:off x="658526" y="856494"/>
            <a:ext cx="10749978" cy="461665"/>
          </a:xfrm>
          <a:prstGeom prst="rect">
            <a:avLst/>
          </a:prstGeom>
          <a:solidFill>
            <a:schemeClr val="tx1"/>
          </a:solidFill>
        </p:spPr>
        <p:txBody>
          <a:bodyPr wrap="square">
            <a:spAutoFit/>
          </a:bodyPr>
          <a:lstStyle/>
          <a:p>
            <a:r>
              <a:rPr lang="en-US" sz="1300" dirty="0">
                <a:solidFill>
                  <a:schemeClr val="bg1"/>
                </a:solidFill>
                <a:latin typeface="Georgia" panose="02040502050405020303" pitchFamily="18" charset="0"/>
              </a:rPr>
              <a:t>Comparison of Kernel Density and Risk Predictions</a:t>
            </a:r>
          </a:p>
          <a:p>
            <a:r>
              <a:rPr lang="en-US" sz="1100" dirty="0">
                <a:solidFill>
                  <a:schemeClr val="bg1"/>
                </a:solidFill>
                <a:latin typeface="Georgia" panose="02040502050405020303" pitchFamily="18" charset="0"/>
              </a:rPr>
              <a:t>2017 Overdose Risk Predictions; 2018 Overdose</a:t>
            </a:r>
          </a:p>
        </p:txBody>
      </p:sp>
    </p:spTree>
    <p:extLst>
      <p:ext uri="{BB962C8B-B14F-4D97-AF65-F5344CB8AC3E}">
        <p14:creationId xmlns:p14="http://schemas.microsoft.com/office/powerpoint/2010/main" val="1777165849"/>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Map&#10;&#10;Description automatically generated">
            <a:extLst>
              <a:ext uri="{FF2B5EF4-FFF2-40B4-BE49-F238E27FC236}">
                <a16:creationId xmlns:a16="http://schemas.microsoft.com/office/drawing/2014/main" id="{52B1D00B-9AFE-4980-9409-87CF007EB18E}"/>
              </a:ext>
            </a:extLst>
          </p:cNvPr>
          <p:cNvPicPr>
            <a:picLocks noChangeAspect="1"/>
          </p:cNvPicPr>
          <p:nvPr/>
        </p:nvPicPr>
        <p:blipFill rotWithShape="1">
          <a:blip r:embed="rId5"/>
          <a:srcRect l="8554" t="8893" r="18790" b="4439"/>
          <a:stretch/>
        </p:blipFill>
        <p:spPr>
          <a:xfrm>
            <a:off x="1371849" y="0"/>
            <a:ext cx="8272214" cy="685800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6094DE0-32AA-4FDE-8AC2-4B489889D80C}"/>
              </a:ext>
            </a:extLst>
          </p:cNvPr>
          <p:cNvSpPr>
            <a:spLocks noGrp="1"/>
          </p:cNvSpPr>
          <p:nvPr>
            <p:ph type="title"/>
          </p:nvPr>
        </p:nvSpPr>
        <p:spPr>
          <a:xfrm>
            <a:off x="6968110" y="4071936"/>
            <a:ext cx="3852041" cy="994049"/>
          </a:xfrm>
        </p:spPr>
        <p:txBody>
          <a:bodyPr vert="horz" lIns="91440" tIns="45720" rIns="91440" bIns="45720" rtlCol="0" anchor="b">
            <a:normAutofit/>
          </a:bodyPr>
          <a:lstStyle/>
          <a:p>
            <a:pPr algn="ctr"/>
            <a:r>
              <a:rPr lang="en-US" dirty="0">
                <a:latin typeface="Georgia" panose="02040502050405020303" pitchFamily="18" charset="0"/>
              </a:rPr>
              <a:t>Inclusivity</a:t>
            </a:r>
          </a:p>
        </p:txBody>
      </p:sp>
      <p:cxnSp>
        <p:nvCxnSpPr>
          <p:cNvPr id="13" name="Straight Connector 16">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6" name="Picture 3" descr="Map&#10;&#10;Description automatically generated">
            <a:extLst>
              <a:ext uri="{FF2B5EF4-FFF2-40B4-BE49-F238E27FC236}">
                <a16:creationId xmlns:a16="http://schemas.microsoft.com/office/drawing/2014/main" id="{7B78B5A9-3CD5-A64D-80F4-DCC9B4AF4564}"/>
              </a:ext>
            </a:extLst>
          </p:cNvPr>
          <p:cNvPicPr>
            <a:picLocks noChangeAspect="1"/>
          </p:cNvPicPr>
          <p:nvPr/>
        </p:nvPicPr>
        <p:blipFill rotWithShape="1">
          <a:blip r:embed="rId5"/>
          <a:srcRect l="80262" t="8893" r="7539" b="4439"/>
          <a:stretch/>
        </p:blipFill>
        <p:spPr>
          <a:xfrm>
            <a:off x="-16994" y="0"/>
            <a:ext cx="1388843" cy="6858000"/>
          </a:xfrm>
          <a:prstGeom prst="rect">
            <a:avLst/>
          </a:prstGeom>
        </p:spPr>
      </p:pic>
      <p:pic>
        <p:nvPicPr>
          <p:cNvPr id="4" name="Audio Recording Dec 15, 2021 at 10:07:38 AM" descr="Audio Recording Dec 15, 2021 at 10:07:38 AM">
            <a:hlinkClick r:id="" action="ppaction://media"/>
            <a:extLst>
              <a:ext uri="{FF2B5EF4-FFF2-40B4-BE49-F238E27FC236}">
                <a16:creationId xmlns:a16="http://schemas.microsoft.com/office/drawing/2014/main" id="{F1098377-E009-5E4C-833D-DD22B4FFA3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157869581"/>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1">
            <a:extLst>
              <a:ext uri="{FF2B5EF4-FFF2-40B4-BE49-F238E27FC236}">
                <a16:creationId xmlns:a16="http://schemas.microsoft.com/office/drawing/2014/main" id="{660449E3-193C-434E-8141-EE8753EE8D8D}"/>
              </a:ext>
            </a:extLst>
          </p:cNvPr>
          <p:cNvSpPr txBox="1"/>
          <p:nvPr/>
        </p:nvSpPr>
        <p:spPr>
          <a:xfrm>
            <a:off x="3430834" y="3961347"/>
            <a:ext cx="2860412" cy="1424763"/>
          </a:xfrm>
          <a:prstGeom prst="rect">
            <a:avLst/>
          </a:prstGeom>
        </p:spPr>
        <p:txBody>
          <a:bodyPr rot="0" spcFirstLastPara="0" vert="horz"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endParaRPr lang="en-US" sz="2200" dirty="0">
              <a:latin typeface="Georgia" panose="02040502050405020303" pitchFamily="18" charset="0"/>
            </a:endParaRPr>
          </a:p>
        </p:txBody>
      </p:sp>
      <p:sp>
        <p:nvSpPr>
          <p:cNvPr id="58" name="Title 1">
            <a:extLst>
              <a:ext uri="{FF2B5EF4-FFF2-40B4-BE49-F238E27FC236}">
                <a16:creationId xmlns:a16="http://schemas.microsoft.com/office/drawing/2014/main" id="{D082A632-0171-2245-AAC8-DB4654CA1D6B}"/>
              </a:ext>
            </a:extLst>
          </p:cNvPr>
          <p:cNvSpPr txBox="1">
            <a:spLocks/>
          </p:cNvSpPr>
          <p:nvPr/>
        </p:nvSpPr>
        <p:spPr>
          <a:xfrm>
            <a:off x="711530" y="2607211"/>
            <a:ext cx="3600860" cy="115604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4400" kern="1200" dirty="0">
                <a:solidFill>
                  <a:schemeClr val="tx1"/>
                </a:solidFill>
                <a:latin typeface="Georgia" panose="02040502050405020303" pitchFamily="18" charset="0"/>
                <a:ea typeface="+mj-ea"/>
                <a:cs typeface="+mj-cs"/>
              </a:rPr>
              <a:t>Wireframe</a:t>
            </a:r>
          </a:p>
        </p:txBody>
      </p:sp>
      <p:sp>
        <p:nvSpPr>
          <p:cNvPr id="59" name="TextBox 58">
            <a:extLst>
              <a:ext uri="{FF2B5EF4-FFF2-40B4-BE49-F238E27FC236}">
                <a16:creationId xmlns:a16="http://schemas.microsoft.com/office/drawing/2014/main" id="{F03038A8-7DB4-DF42-9C24-C513F88771DE}"/>
              </a:ext>
            </a:extLst>
          </p:cNvPr>
          <p:cNvSpPr txBox="1"/>
          <p:nvPr/>
        </p:nvSpPr>
        <p:spPr>
          <a:xfrm>
            <a:off x="1168927" y="3543042"/>
            <a:ext cx="2586316" cy="11560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a:bodyPr>
          <a:lstStyle/>
          <a:p>
            <a:pPr algn="ctr">
              <a:spcAft>
                <a:spcPts val="600"/>
              </a:spcAft>
            </a:pPr>
            <a:r>
              <a:rPr lang="en-US" sz="2200" dirty="0">
                <a:latin typeface="Georgia" panose="02040502050405020303" pitchFamily="18" charset="0"/>
              </a:rPr>
              <a:t>Fire Police and ambulance dispatch</a:t>
            </a:r>
          </a:p>
          <a:p>
            <a:pPr algn="ctr">
              <a:spcAft>
                <a:spcPts val="600"/>
              </a:spcAft>
            </a:pPr>
            <a:r>
              <a:rPr lang="en-US" sz="2200" dirty="0">
                <a:latin typeface="Georgia" panose="02040502050405020303" pitchFamily="18" charset="0"/>
              </a:rPr>
              <a:t>Inventory</a:t>
            </a:r>
          </a:p>
        </p:txBody>
      </p:sp>
      <p:pic>
        <p:nvPicPr>
          <p:cNvPr id="24" name="Picture 23">
            <a:extLst>
              <a:ext uri="{FF2B5EF4-FFF2-40B4-BE49-F238E27FC236}">
                <a16:creationId xmlns:a16="http://schemas.microsoft.com/office/drawing/2014/main" id="{95E81FC5-CDCC-FE41-BC8D-8098CFF77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768" y="771240"/>
            <a:ext cx="6812890" cy="4952597"/>
          </a:xfrm>
          <a:prstGeom prst="rect">
            <a:avLst/>
          </a:prstGeom>
        </p:spPr>
      </p:pic>
      <p:pic>
        <p:nvPicPr>
          <p:cNvPr id="6" name="Picture 5" descr="Chart, histogram&#10;&#10;Description automatically generated">
            <a:extLst>
              <a:ext uri="{FF2B5EF4-FFF2-40B4-BE49-F238E27FC236}">
                <a16:creationId xmlns:a16="http://schemas.microsoft.com/office/drawing/2014/main" id="{84313B3C-7EBE-9541-9622-AF08739A8CD8}"/>
              </a:ext>
            </a:extLst>
          </p:cNvPr>
          <p:cNvPicPr>
            <a:picLocks noChangeAspect="1"/>
          </p:cNvPicPr>
          <p:nvPr/>
        </p:nvPicPr>
        <p:blipFill rotWithShape="1">
          <a:blip r:embed="rId4">
            <a:extLst>
              <a:ext uri="{28A0092B-C50C-407E-A947-70E740481C1C}">
                <a14:useLocalDpi xmlns:a14="http://schemas.microsoft.com/office/drawing/2010/main" val="0"/>
              </a:ext>
            </a:extLst>
          </a:blip>
          <a:srcRect l="7351" r="5559"/>
          <a:stretch/>
        </p:blipFill>
        <p:spPr>
          <a:xfrm>
            <a:off x="6419460" y="1290918"/>
            <a:ext cx="5448198" cy="4395362"/>
          </a:xfrm>
          <a:prstGeom prst="rect">
            <a:avLst/>
          </a:prstGeom>
        </p:spPr>
      </p:pic>
      <p:pic>
        <p:nvPicPr>
          <p:cNvPr id="2050" name="Picture 2" descr="Business Graph PNG Images | Vector and PSD Files | Free Download on Pngtree">
            <a:extLst>
              <a:ext uri="{FF2B5EF4-FFF2-40B4-BE49-F238E27FC236}">
                <a16:creationId xmlns:a16="http://schemas.microsoft.com/office/drawing/2014/main" id="{AE9011BE-34AA-4544-B979-C8E53E62454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93860" y="4750902"/>
            <a:ext cx="1054344" cy="105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55036"/>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451381"/>
            <a:ext cx="4473502" cy="4066540"/>
          </a:xfrm>
        </p:spPr>
        <p:txBody>
          <a:bodyPr anchor="b">
            <a:normAutofit/>
          </a:bodyPr>
          <a:lstStyle/>
          <a:p>
            <a:pPr algn="l">
              <a:spcBef>
                <a:spcPts val="1000"/>
              </a:spcBef>
            </a:pPr>
            <a:r>
              <a:rPr lang="en-US" sz="4400" dirty="0">
                <a:latin typeface="Georgia"/>
                <a:cs typeface="Calibri Light"/>
              </a:rPr>
              <a:t>Harm reduction strategy</a:t>
            </a:r>
            <a:endParaRPr lang="en-US" sz="4400" dirty="0">
              <a:latin typeface="Georgia"/>
              <a:ea typeface="+mj-lt"/>
              <a:cs typeface="+mj-lt"/>
            </a:endParaRPr>
          </a:p>
        </p:txBody>
      </p:sp>
      <p:sp>
        <p:nvSpPr>
          <p:cNvPr id="3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Recording Dec 15, 2021 at 10:14:14 AM" descr="Audio Recording Dec 15, 2021 at 10:14:14 AM">
            <a:hlinkClick r:id="" action="ppaction://media"/>
            <a:extLst>
              <a:ext uri="{FF2B5EF4-FFF2-40B4-BE49-F238E27FC236}">
                <a16:creationId xmlns:a16="http://schemas.microsoft.com/office/drawing/2014/main" id="{BD2A53CA-F83D-EC4F-99C5-A686CA0C8A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pic>
        <p:nvPicPr>
          <p:cNvPr id="7" name="Picture 4" descr="A picture containing outdoor, person, bicycle&#10;&#10;Description automatically generated">
            <a:extLst>
              <a:ext uri="{FF2B5EF4-FFF2-40B4-BE49-F238E27FC236}">
                <a16:creationId xmlns:a16="http://schemas.microsoft.com/office/drawing/2014/main" id="{89415CBF-BD34-F540-8AE8-AEFF1A0B2BBE}"/>
              </a:ext>
            </a:extLst>
          </p:cNvPr>
          <p:cNvPicPr>
            <a:picLocks noChangeAspect="1"/>
          </p:cNvPicPr>
          <p:nvPr/>
        </p:nvPicPr>
        <p:blipFill rotWithShape="1">
          <a:blip r:embed="rId6"/>
          <a:srcRect l="17560" r="1573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EC1DDB77-A928-1544-8381-11627E3D3A9B}"/>
              </a:ext>
            </a:extLst>
          </p:cNvPr>
          <p:cNvSpPr txBox="1"/>
          <p:nvPr/>
        </p:nvSpPr>
        <p:spPr>
          <a:xfrm>
            <a:off x="5311702" y="6172201"/>
            <a:ext cx="6878775" cy="685799"/>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dirty="0" err="1">
                <a:solidFill>
                  <a:srgbClr val="FFFFFF"/>
                </a:solidFill>
                <a:latin typeface="Georgia" panose="02040502050405020303" pitchFamily="18" charset="0"/>
              </a:rPr>
              <a:t>Platzspitz</a:t>
            </a:r>
            <a:r>
              <a:rPr lang="en-US" sz="1300" dirty="0">
                <a:solidFill>
                  <a:srgbClr val="FFFFFF"/>
                </a:solidFill>
                <a:latin typeface="Georgia" panose="02040502050405020303" pitchFamily="18" charset="0"/>
              </a:rPr>
              <a:t> or the 'Needle Park', June 1990​</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BE2277-04A1-4D09-9997-9AAB65C93764}"/>
              </a:ext>
            </a:extLst>
          </p:cNvPr>
          <p:cNvSpPr>
            <a:spLocks noGrp="1"/>
          </p:cNvSpPr>
          <p:nvPr>
            <p:ph type="title"/>
          </p:nvPr>
        </p:nvSpPr>
        <p:spPr>
          <a:xfrm>
            <a:off x="638881" y="724906"/>
            <a:ext cx="10909640" cy="1368614"/>
          </a:xfrm>
        </p:spPr>
        <p:txBody>
          <a:bodyPr vert="horz" lIns="91440" tIns="45720" rIns="91440" bIns="45720" rtlCol="0" anchor="ctr">
            <a:normAutofit/>
          </a:bodyPr>
          <a:lstStyle/>
          <a:p>
            <a:pPr algn="ctr"/>
            <a:r>
              <a:rPr lang="en-US" dirty="0">
                <a:latin typeface="Georgia" panose="02040502050405020303" pitchFamily="18" charset="0"/>
              </a:rPr>
              <a:t>Mesa </a:t>
            </a:r>
            <a:br>
              <a:rPr lang="en-US" dirty="0">
                <a:latin typeface="Georgia" panose="02040502050405020303" pitchFamily="18" charset="0"/>
              </a:rPr>
            </a:br>
            <a:endParaRPr lang="en-US" dirty="0">
              <a:latin typeface="Georgia" panose="02040502050405020303" pitchFamily="18" charset="0"/>
            </a:endParaRPr>
          </a:p>
        </p:txBody>
      </p:sp>
      <p:sp>
        <p:nvSpPr>
          <p:cNvPr id="7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2" descr="Chart, bar chart&#10;&#10;Description automatically generated">
            <a:extLst>
              <a:ext uri="{FF2B5EF4-FFF2-40B4-BE49-F238E27FC236}">
                <a16:creationId xmlns:a16="http://schemas.microsoft.com/office/drawing/2014/main" id="{5617147D-9294-4EB3-ABEE-11FC6282EDD4}"/>
              </a:ext>
            </a:extLst>
          </p:cNvPr>
          <p:cNvPicPr>
            <a:picLocks noChangeAspect="1"/>
          </p:cNvPicPr>
          <p:nvPr/>
        </p:nvPicPr>
        <p:blipFill>
          <a:blip r:embed="rId3"/>
          <a:stretch>
            <a:fillRect/>
          </a:stretch>
        </p:blipFill>
        <p:spPr>
          <a:xfrm>
            <a:off x="638881" y="2755608"/>
            <a:ext cx="6049548" cy="2389571"/>
          </a:xfrm>
          <a:prstGeom prst="rect">
            <a:avLst/>
          </a:prstGeom>
        </p:spPr>
      </p:pic>
      <p:pic>
        <p:nvPicPr>
          <p:cNvPr id="6" name="Picture 10" descr="A picture containing chart&#10;&#10;Description automatically generated">
            <a:extLst>
              <a:ext uri="{FF2B5EF4-FFF2-40B4-BE49-F238E27FC236}">
                <a16:creationId xmlns:a16="http://schemas.microsoft.com/office/drawing/2014/main" id="{7EC1F03A-A5A3-4CA5-B674-AE47AFEC4966}"/>
              </a:ext>
            </a:extLst>
          </p:cNvPr>
          <p:cNvPicPr>
            <a:picLocks noChangeAspect="1"/>
          </p:cNvPicPr>
          <p:nvPr/>
        </p:nvPicPr>
        <p:blipFill>
          <a:blip r:embed="rId4">
            <a:alphaModFix/>
          </a:blip>
          <a:stretch>
            <a:fillRect/>
          </a:stretch>
        </p:blipFill>
        <p:spPr>
          <a:xfrm>
            <a:off x="638881" y="5145179"/>
            <a:ext cx="579503" cy="1044985"/>
          </a:xfrm>
          <a:prstGeom prst="rect">
            <a:avLst/>
          </a:prstGeom>
          <a:effectLst>
            <a:softEdge rad="0"/>
          </a:effectLst>
        </p:spPr>
      </p:pic>
      <p:sp>
        <p:nvSpPr>
          <p:cNvPr id="11" name="TextBox 10">
            <a:extLst>
              <a:ext uri="{FF2B5EF4-FFF2-40B4-BE49-F238E27FC236}">
                <a16:creationId xmlns:a16="http://schemas.microsoft.com/office/drawing/2014/main" id="{7A607529-21C9-B74A-9896-6420A1D84BE4}"/>
              </a:ext>
            </a:extLst>
          </p:cNvPr>
          <p:cNvSpPr txBox="1"/>
          <p:nvPr/>
        </p:nvSpPr>
        <p:spPr>
          <a:xfrm>
            <a:off x="7327310" y="2822479"/>
            <a:ext cx="4327071" cy="2255828"/>
          </a:xfrm>
          <a:prstGeom prst="rect">
            <a:avLst/>
          </a:prstGeom>
        </p:spPr>
        <p:txBody>
          <a:bodyPr vert="horz" lIns="91440" tIns="45720" rIns="91440" bIns="45720" rtlCol="0" anchor="ctr">
            <a:normAutofit/>
          </a:bodyPr>
          <a:lstStyle/>
          <a:p>
            <a:pPr>
              <a:lnSpc>
                <a:spcPct val="90000"/>
              </a:lnSpc>
              <a:spcBef>
                <a:spcPts val="0"/>
              </a:spcBef>
              <a:spcAft>
                <a:spcPts val="600"/>
              </a:spcAft>
            </a:pPr>
            <a:r>
              <a:rPr lang="en-US" sz="2200" dirty="0">
                <a:latin typeface="Georgia" panose="02040502050405020303" pitchFamily="18" charset="0"/>
              </a:rPr>
              <a:t>MESA COUNTY OPIOID RESPONSE GROUP</a:t>
            </a:r>
          </a:p>
          <a:p>
            <a:pPr marL="285750" indent="-228600">
              <a:lnSpc>
                <a:spcPct val="90000"/>
              </a:lnSpc>
              <a:spcBef>
                <a:spcPts val="0"/>
              </a:spcBef>
              <a:spcAft>
                <a:spcPts val="600"/>
              </a:spcAft>
              <a:buFont typeface="Arial" panose="020B0604020202020204" pitchFamily="34" charset="0"/>
              <a:buChar char="•"/>
            </a:pPr>
            <a:r>
              <a:rPr lang="en-US" sz="2400" dirty="0">
                <a:latin typeface="Georgia" panose="02040502050405020303" pitchFamily="18" charset="0"/>
              </a:rPr>
              <a:t>Prevent substance misuse</a:t>
            </a:r>
          </a:p>
          <a:p>
            <a:pPr marL="285750" indent="-228600">
              <a:lnSpc>
                <a:spcPct val="90000"/>
              </a:lnSpc>
              <a:spcBef>
                <a:spcPts val="0"/>
              </a:spcBef>
              <a:spcAft>
                <a:spcPts val="600"/>
              </a:spcAft>
              <a:buFont typeface="Arial" panose="020B0604020202020204" pitchFamily="34" charset="0"/>
              <a:buChar char="•"/>
            </a:pPr>
            <a:r>
              <a:rPr lang="en-US" sz="2400" dirty="0">
                <a:latin typeface="Georgia" panose="02040502050405020303" pitchFamily="18" charset="0"/>
              </a:rPr>
              <a:t>Improve treatment access &amp; retention</a:t>
            </a:r>
          </a:p>
          <a:p>
            <a:pPr marL="285750" indent="-228600">
              <a:lnSpc>
                <a:spcPct val="90000"/>
              </a:lnSpc>
              <a:spcBef>
                <a:spcPts val="0"/>
              </a:spcBef>
              <a:spcAft>
                <a:spcPts val="600"/>
              </a:spcAft>
              <a:buFont typeface="Arial" panose="020B0604020202020204" pitchFamily="34" charset="0"/>
              <a:buChar char="•"/>
            </a:pPr>
            <a:r>
              <a:rPr lang="en-US" sz="2400" dirty="0">
                <a:latin typeface="Georgia" panose="02040502050405020303" pitchFamily="18" charset="0"/>
              </a:rPr>
              <a:t>Reduce harm</a:t>
            </a:r>
          </a:p>
        </p:txBody>
      </p:sp>
      <p:sp>
        <p:nvSpPr>
          <p:cNvPr id="9" name="TextBox 8">
            <a:extLst>
              <a:ext uri="{FF2B5EF4-FFF2-40B4-BE49-F238E27FC236}">
                <a16:creationId xmlns:a16="http://schemas.microsoft.com/office/drawing/2014/main" id="{C4D55A19-5C37-6249-817F-1575B5E6C2A7}"/>
              </a:ext>
            </a:extLst>
          </p:cNvPr>
          <p:cNvSpPr txBox="1"/>
          <p:nvPr/>
        </p:nvSpPr>
        <p:spPr>
          <a:xfrm>
            <a:off x="4149969" y="5145179"/>
            <a:ext cx="2657232" cy="40277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dirty="0">
                <a:solidFill>
                  <a:srgbClr val="FFFFFF"/>
                </a:solidFill>
              </a:rPr>
              <a:t>Opioid cases over the years in Mesa.</a:t>
            </a:r>
          </a:p>
        </p:txBody>
      </p:sp>
    </p:spTree>
    <p:extLst>
      <p:ext uri="{BB962C8B-B14F-4D97-AF65-F5344CB8AC3E}">
        <p14:creationId xmlns:p14="http://schemas.microsoft.com/office/powerpoint/2010/main" val="84349791"/>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5C777F6-D69E-4B98-8163-7BD9F5C9CBD4}"/>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kern="1200" dirty="0">
                <a:solidFill>
                  <a:schemeClr val="tx1"/>
                </a:solidFill>
                <a:latin typeface="Georgia" panose="02040502050405020303" pitchFamily="18" charset="0"/>
              </a:rPr>
              <a:t>Our Use Case And Users</a:t>
            </a:r>
          </a:p>
        </p:txBody>
      </p:sp>
      <p:sp>
        <p:nvSpPr>
          <p:cNvPr id="4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4EC66BD-5351-4CC1-9070-CCEF0E4D7976}"/>
              </a:ext>
            </a:extLst>
          </p:cNvPr>
          <p:cNvSpPr txBox="1"/>
          <p:nvPr/>
        </p:nvSpPr>
        <p:spPr>
          <a:xfrm>
            <a:off x="5126418" y="552091"/>
            <a:ext cx="6224335" cy="54315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Aft>
                <a:spcPts val="600"/>
              </a:spcAft>
            </a:pPr>
            <a:r>
              <a:rPr lang="en-US" sz="2200" dirty="0">
                <a:latin typeface="Georgia" panose="02040502050405020303" pitchFamily="18" charset="0"/>
              </a:rPr>
              <a:t>Create a user-friendly web application accessible to healthcare officials that visualizes and describes the best locations for potential Opioid Observation and Treatment Centers (OOTC) </a:t>
            </a:r>
          </a:p>
          <a:p>
            <a:pPr indent="-228600">
              <a:lnSpc>
                <a:spcPct val="90000"/>
              </a:lnSpc>
              <a:spcAft>
                <a:spcPts val="600"/>
              </a:spcAft>
              <a:buFont typeface="Arial" panose="020B0604020202020204" pitchFamily="34" charset="0"/>
              <a:buChar char="•"/>
            </a:pPr>
            <a:endParaRPr lang="en-US" sz="2200" dirty="0">
              <a:latin typeface="Georgia" panose="02040502050405020303" pitchFamily="18" charset="0"/>
            </a:endParaRPr>
          </a:p>
          <a:p>
            <a:pPr marL="285750" indent="-228600">
              <a:lnSpc>
                <a:spcPct val="90000"/>
              </a:lnSpc>
              <a:spcAft>
                <a:spcPts val="600"/>
              </a:spcAft>
              <a:buFont typeface="Arial" panose="020B0604020202020204" pitchFamily="34" charset="0"/>
              <a:buChar char="•"/>
            </a:pPr>
            <a:r>
              <a:rPr lang="en-US" sz="2200" dirty="0">
                <a:latin typeface="Georgia" panose="02040502050405020303" pitchFamily="18" charset="0"/>
              </a:rPr>
              <a:t>Policy makers</a:t>
            </a:r>
          </a:p>
          <a:p>
            <a:pPr marL="285750" indent="-228600">
              <a:lnSpc>
                <a:spcPct val="90000"/>
              </a:lnSpc>
              <a:spcAft>
                <a:spcPts val="600"/>
              </a:spcAft>
              <a:buFont typeface="Arial" panose="020B0604020202020204" pitchFamily="34" charset="0"/>
              <a:buChar char="•"/>
            </a:pPr>
            <a:r>
              <a:rPr lang="en-US" sz="2200" dirty="0">
                <a:latin typeface="Georgia" panose="02040502050405020303" pitchFamily="18" charset="0"/>
              </a:rPr>
              <a:t>City healthcare officials</a:t>
            </a:r>
          </a:p>
          <a:p>
            <a:pPr marL="57150">
              <a:lnSpc>
                <a:spcPct val="90000"/>
              </a:lnSpc>
              <a:spcAft>
                <a:spcPts val="600"/>
              </a:spcAft>
            </a:pPr>
            <a:endParaRPr lang="en-US" sz="2200" dirty="0">
              <a:latin typeface="Georgia" panose="02040502050405020303" pitchFamily="18" charset="0"/>
            </a:endParaRPr>
          </a:p>
        </p:txBody>
      </p:sp>
    </p:spTree>
    <p:extLst>
      <p:ext uri="{BB962C8B-B14F-4D97-AF65-F5344CB8AC3E}">
        <p14:creationId xmlns:p14="http://schemas.microsoft.com/office/powerpoint/2010/main" val="3478796919"/>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CD42975D-F471-41A8-A10A-9A46ED5EBEE4}"/>
              </a:ext>
            </a:extLst>
          </p:cNvPr>
          <p:cNvSpPr>
            <a:spLocks noGrp="1"/>
          </p:cNvSpPr>
          <p:nvPr>
            <p:ph type="title"/>
          </p:nvPr>
        </p:nvSpPr>
        <p:spPr>
          <a:xfrm>
            <a:off x="106040" y="665653"/>
            <a:ext cx="5205662" cy="3566160"/>
          </a:xfrm>
        </p:spPr>
        <p:txBody>
          <a:bodyPr vert="horz" lIns="91440" tIns="45720" rIns="91440" bIns="45720" rtlCol="0" anchor="b">
            <a:noAutofit/>
          </a:bodyPr>
          <a:lstStyle/>
          <a:p>
            <a:pPr algn="ctr"/>
            <a:r>
              <a:rPr lang="en-US" b="1" dirty="0">
                <a:latin typeface="Georgia" panose="02040502050405020303" pitchFamily="18" charset="0"/>
              </a:rPr>
              <a:t>New York City Is Funding America's First Official Safe Injection Site for Drug Users</a:t>
            </a:r>
            <a:endParaRPr lang="en-US" dirty="0">
              <a:latin typeface="Georgia" panose="02040502050405020303" pitchFamily="18" charset="0"/>
            </a:endParaRPr>
          </a:p>
        </p:txBody>
      </p:sp>
      <p:sp>
        <p:nvSpPr>
          <p:cNvPr id="4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ext, indoor, office, cluttered&#10;&#10;Description automatically generated">
            <a:extLst>
              <a:ext uri="{FF2B5EF4-FFF2-40B4-BE49-F238E27FC236}">
                <a16:creationId xmlns:a16="http://schemas.microsoft.com/office/drawing/2014/main" id="{67C63D75-A883-47CC-A7E6-777404BF92B5}"/>
              </a:ext>
            </a:extLst>
          </p:cNvPr>
          <p:cNvPicPr>
            <a:picLocks noChangeAspect="1"/>
          </p:cNvPicPr>
          <p:nvPr/>
        </p:nvPicPr>
        <p:blipFill rotWithShape="1">
          <a:blip r:embed="rId3"/>
          <a:srcRect l="7230" r="3635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71043774"/>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190C51-E74A-4566-8155-7329A5592406}"/>
              </a:ext>
            </a:extLst>
          </p:cNvPr>
          <p:cNvSpPr txBox="1">
            <a:spLocks/>
          </p:cNvSpPr>
          <p:nvPr/>
        </p:nvSpPr>
        <p:spPr>
          <a:xfrm>
            <a:off x="6024990" y="2315524"/>
            <a:ext cx="3600860" cy="115604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4400" kern="1200" dirty="0">
                <a:solidFill>
                  <a:schemeClr val="tx1"/>
                </a:solidFill>
                <a:latin typeface="Georgia" panose="02040502050405020303" pitchFamily="18" charset="0"/>
                <a:ea typeface="+mj-ea"/>
                <a:cs typeface="+mj-cs"/>
              </a:rPr>
              <a:t>Wireframe</a:t>
            </a:r>
          </a:p>
        </p:txBody>
      </p:sp>
      <p:sp>
        <p:nvSpPr>
          <p:cNvPr id="5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4A843A1-4616-4193-B499-ADA6A36054C6}"/>
              </a:ext>
            </a:extLst>
          </p:cNvPr>
          <p:cNvSpPr txBox="1"/>
          <p:nvPr/>
        </p:nvSpPr>
        <p:spPr>
          <a:xfrm>
            <a:off x="6846186" y="3251355"/>
            <a:ext cx="2272177" cy="85140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dirty="0">
                <a:latin typeface="Georgia" panose="02040502050405020303" pitchFamily="18" charset="0"/>
              </a:rPr>
              <a:t>Landing Page</a:t>
            </a:r>
          </a:p>
        </p:txBody>
      </p:sp>
      <p:sp>
        <p:nvSpPr>
          <p:cNvPr id="6" name="TextBox 5">
            <a:extLst>
              <a:ext uri="{FF2B5EF4-FFF2-40B4-BE49-F238E27FC236}">
                <a16:creationId xmlns:a16="http://schemas.microsoft.com/office/drawing/2014/main" id="{0DE2CE82-A8B5-4BB5-810E-FCF20891628D}"/>
              </a:ext>
            </a:extLst>
          </p:cNvPr>
          <p:cNvSpPr txBox="1"/>
          <p:nvPr/>
        </p:nvSpPr>
        <p:spPr>
          <a:xfrm>
            <a:off x="6118132" y="2535732"/>
            <a:ext cx="5126896" cy="322762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endParaRPr lang="en-US" dirty="0">
              <a:solidFill>
                <a:schemeClr val="tx2"/>
              </a:solidFill>
              <a:cs typeface="Calibri"/>
            </a:endParaRPr>
          </a:p>
        </p:txBody>
      </p:sp>
      <p:pic>
        <p:nvPicPr>
          <p:cNvPr id="3" name="Audio Recording Dec 15, 2021 at 10:20:41 AM" descr="Audio Recording Dec 15, 2021 at 10:20:41 AM">
            <a:hlinkClick r:id="" action="ppaction://media"/>
            <a:extLst>
              <a:ext uri="{FF2B5EF4-FFF2-40B4-BE49-F238E27FC236}">
                <a16:creationId xmlns:a16="http://schemas.microsoft.com/office/drawing/2014/main" id="{F30B6B0E-0DB5-5F45-81D7-5C467C7E7F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03060" y="2730913"/>
            <a:ext cx="812800" cy="812800"/>
          </a:xfrm>
          <a:prstGeom prst="rect">
            <a:avLst/>
          </a:prstGeom>
        </p:spPr>
      </p:pic>
      <p:pic>
        <p:nvPicPr>
          <p:cNvPr id="18" name="Picture 17">
            <a:extLst>
              <a:ext uri="{FF2B5EF4-FFF2-40B4-BE49-F238E27FC236}">
                <a16:creationId xmlns:a16="http://schemas.microsoft.com/office/drawing/2014/main" id="{4871B121-1132-B34D-93BE-2BD40B6A80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4734" y="755479"/>
            <a:ext cx="6812890" cy="4952597"/>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563A5012-1AEF-244D-9017-2EFF6A087CA4}"/>
              </a:ext>
            </a:extLst>
          </p:cNvPr>
          <p:cNvPicPr>
            <a:picLocks noChangeAspect="1"/>
          </p:cNvPicPr>
          <p:nvPr/>
        </p:nvPicPr>
        <p:blipFill rotWithShape="1">
          <a:blip r:embed="rId7">
            <a:extLst>
              <a:ext uri="{28A0092B-C50C-407E-A947-70E740481C1C}">
                <a14:useLocalDpi xmlns:a14="http://schemas.microsoft.com/office/drawing/2010/main" val="0"/>
              </a:ext>
            </a:extLst>
          </a:blip>
          <a:srcRect l="1159" t="11147" r="46407" b="3145"/>
          <a:stretch/>
        </p:blipFill>
        <p:spPr>
          <a:xfrm>
            <a:off x="5128796" y="1020657"/>
            <a:ext cx="3871263" cy="4669489"/>
          </a:xfrm>
          <a:prstGeom prst="rect">
            <a:avLst/>
          </a:prstGeom>
        </p:spPr>
      </p:pic>
      <p:pic>
        <p:nvPicPr>
          <p:cNvPr id="33" name="Picture 32" descr="Graphical user interface, application&#10;&#10;Description automatically generated">
            <a:extLst>
              <a:ext uri="{FF2B5EF4-FFF2-40B4-BE49-F238E27FC236}">
                <a16:creationId xmlns:a16="http://schemas.microsoft.com/office/drawing/2014/main" id="{839E78BF-7FAA-C140-9EFD-CEBF1C483A90}"/>
              </a:ext>
            </a:extLst>
          </p:cNvPr>
          <p:cNvPicPr>
            <a:picLocks noChangeAspect="1"/>
          </p:cNvPicPr>
          <p:nvPr/>
        </p:nvPicPr>
        <p:blipFill rotWithShape="1">
          <a:blip r:embed="rId7">
            <a:extLst>
              <a:ext uri="{28A0092B-C50C-407E-A947-70E740481C1C}">
                <a14:useLocalDpi xmlns:a14="http://schemas.microsoft.com/office/drawing/2010/main" val="0"/>
              </a:ext>
            </a:extLst>
          </a:blip>
          <a:srcRect l="54238" t="10099"/>
          <a:stretch/>
        </p:blipFill>
        <p:spPr>
          <a:xfrm>
            <a:off x="9002037" y="1020657"/>
            <a:ext cx="2895587" cy="4669489"/>
          </a:xfrm>
          <a:prstGeom prst="rect">
            <a:avLst/>
          </a:prstGeom>
        </p:spPr>
      </p:pic>
      <p:pic>
        <p:nvPicPr>
          <p:cNvPr id="36" name="Picture 11">
            <a:extLst>
              <a:ext uri="{FF2B5EF4-FFF2-40B4-BE49-F238E27FC236}">
                <a16:creationId xmlns:a16="http://schemas.microsoft.com/office/drawing/2014/main" id="{F76E985C-3852-3B4B-993A-FEB6B1203C5B}"/>
              </a:ext>
            </a:extLst>
          </p:cNvPr>
          <p:cNvPicPr>
            <a:picLocks noChangeAspect="1"/>
          </p:cNvPicPr>
          <p:nvPr/>
        </p:nvPicPr>
        <p:blipFill>
          <a:blip r:embed="rId8"/>
          <a:stretch>
            <a:fillRect/>
          </a:stretch>
        </p:blipFill>
        <p:spPr>
          <a:xfrm>
            <a:off x="5268511" y="3064243"/>
            <a:ext cx="2140374" cy="791161"/>
          </a:xfrm>
          <a:prstGeom prst="rect">
            <a:avLst/>
          </a:prstGeom>
        </p:spPr>
      </p:pic>
      <p:pic>
        <p:nvPicPr>
          <p:cNvPr id="37" name="Picture 12" descr="A picture containing shape&#10;&#10;Description automatically generated">
            <a:extLst>
              <a:ext uri="{FF2B5EF4-FFF2-40B4-BE49-F238E27FC236}">
                <a16:creationId xmlns:a16="http://schemas.microsoft.com/office/drawing/2014/main" id="{7FF9B1A8-B9FA-4D4E-9DA1-A9701C856A5D}"/>
              </a:ext>
            </a:extLst>
          </p:cNvPr>
          <p:cNvPicPr>
            <a:picLocks noChangeAspect="1"/>
          </p:cNvPicPr>
          <p:nvPr/>
        </p:nvPicPr>
        <p:blipFill>
          <a:blip r:embed="rId9"/>
          <a:stretch>
            <a:fillRect/>
          </a:stretch>
        </p:blipFill>
        <p:spPr>
          <a:xfrm>
            <a:off x="5268511" y="1956874"/>
            <a:ext cx="2140376" cy="983051"/>
          </a:xfrm>
          <a:prstGeom prst="rect">
            <a:avLst/>
          </a:prstGeom>
        </p:spPr>
      </p:pic>
      <p:sp>
        <p:nvSpPr>
          <p:cNvPr id="39" name="TextBox 38">
            <a:extLst>
              <a:ext uri="{FF2B5EF4-FFF2-40B4-BE49-F238E27FC236}">
                <a16:creationId xmlns:a16="http://schemas.microsoft.com/office/drawing/2014/main" id="{4586D57F-8024-3A4E-BAC8-B263B3C8D145}"/>
              </a:ext>
            </a:extLst>
          </p:cNvPr>
          <p:cNvSpPr txBox="1"/>
          <p:nvPr/>
        </p:nvSpPr>
        <p:spPr>
          <a:xfrm>
            <a:off x="6118132" y="5160653"/>
            <a:ext cx="1141950" cy="2764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lnSpc>
                <a:spcPct val="90000"/>
              </a:lnSpc>
              <a:spcAft>
                <a:spcPts val="600"/>
              </a:spcAft>
            </a:pPr>
            <a:r>
              <a:rPr lang="en-US" sz="500" u="sng">
                <a:solidFill>
                  <a:schemeClr val="accent1"/>
                </a:solidFill>
                <a:cs typeface="Calibri"/>
              </a:rPr>
              <a:t>Resources</a:t>
            </a:r>
            <a:endParaRPr lang="en-US" sz="500"/>
          </a:p>
        </p:txBody>
      </p:sp>
      <p:pic>
        <p:nvPicPr>
          <p:cNvPr id="42" name="Picture 13" descr="Text&#10;&#10;Description automatically generated">
            <a:extLst>
              <a:ext uri="{FF2B5EF4-FFF2-40B4-BE49-F238E27FC236}">
                <a16:creationId xmlns:a16="http://schemas.microsoft.com/office/drawing/2014/main" id="{2A940500-29F2-004E-B143-39F8FF2982C1}"/>
              </a:ext>
            </a:extLst>
          </p:cNvPr>
          <p:cNvPicPr>
            <a:picLocks noChangeAspect="1"/>
          </p:cNvPicPr>
          <p:nvPr/>
        </p:nvPicPr>
        <p:blipFill>
          <a:blip r:embed="rId10"/>
          <a:stretch>
            <a:fillRect/>
          </a:stretch>
        </p:blipFill>
        <p:spPr>
          <a:xfrm>
            <a:off x="7593549" y="2203256"/>
            <a:ext cx="1272993" cy="1801442"/>
          </a:xfrm>
          <a:prstGeom prst="rect">
            <a:avLst/>
          </a:prstGeom>
        </p:spPr>
      </p:pic>
      <p:pic>
        <p:nvPicPr>
          <p:cNvPr id="43" name="Picture 14" descr="A picture containing window blind, tool&#10;&#10;Description automatically generated">
            <a:extLst>
              <a:ext uri="{FF2B5EF4-FFF2-40B4-BE49-F238E27FC236}">
                <a16:creationId xmlns:a16="http://schemas.microsoft.com/office/drawing/2014/main" id="{09D6DE54-748F-F04F-84EB-22366B3AA895}"/>
              </a:ext>
            </a:extLst>
          </p:cNvPr>
          <p:cNvPicPr>
            <a:picLocks noChangeAspect="1"/>
          </p:cNvPicPr>
          <p:nvPr/>
        </p:nvPicPr>
        <p:blipFill>
          <a:blip r:embed="rId11"/>
          <a:stretch>
            <a:fillRect/>
          </a:stretch>
        </p:blipFill>
        <p:spPr>
          <a:xfrm>
            <a:off x="5168771" y="4401995"/>
            <a:ext cx="3428430" cy="676656"/>
          </a:xfrm>
          <a:prstGeom prst="rect">
            <a:avLst/>
          </a:prstGeom>
        </p:spPr>
      </p:pic>
      <p:sp>
        <p:nvSpPr>
          <p:cNvPr id="49" name="Title 1">
            <a:extLst>
              <a:ext uri="{FF2B5EF4-FFF2-40B4-BE49-F238E27FC236}">
                <a16:creationId xmlns:a16="http://schemas.microsoft.com/office/drawing/2014/main" id="{35024AC7-E8CF-9445-85F5-C3ED2F6CE361}"/>
              </a:ext>
            </a:extLst>
          </p:cNvPr>
          <p:cNvSpPr txBox="1">
            <a:spLocks/>
          </p:cNvSpPr>
          <p:nvPr/>
        </p:nvSpPr>
        <p:spPr>
          <a:xfrm>
            <a:off x="711530" y="2607211"/>
            <a:ext cx="3600860" cy="115604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4400" kern="1200" dirty="0">
                <a:solidFill>
                  <a:schemeClr val="tx1"/>
                </a:solidFill>
                <a:latin typeface="Georgia" panose="02040502050405020303" pitchFamily="18" charset="0"/>
                <a:ea typeface="+mj-ea"/>
                <a:cs typeface="+mj-cs"/>
              </a:rPr>
              <a:t>Wireframe</a:t>
            </a:r>
          </a:p>
        </p:txBody>
      </p:sp>
      <p:sp>
        <p:nvSpPr>
          <p:cNvPr id="52" name="TextBox 51">
            <a:extLst>
              <a:ext uri="{FF2B5EF4-FFF2-40B4-BE49-F238E27FC236}">
                <a16:creationId xmlns:a16="http://schemas.microsoft.com/office/drawing/2014/main" id="{323130A1-AE1F-8441-ADEE-F8799AFBE617}"/>
              </a:ext>
            </a:extLst>
          </p:cNvPr>
          <p:cNvSpPr txBox="1"/>
          <p:nvPr/>
        </p:nvSpPr>
        <p:spPr>
          <a:xfrm>
            <a:off x="1164720" y="3471564"/>
            <a:ext cx="2724100" cy="1348061"/>
          </a:xfrm>
          <a:prstGeom prst="rect">
            <a:avLst/>
          </a:prstGeom>
          <a:noFill/>
        </p:spPr>
        <p:txBody>
          <a:bodyPr wrap="square">
            <a:spAutoFit/>
          </a:bodyPr>
          <a:lstStyle/>
          <a:p>
            <a:pPr algn="ctr">
              <a:lnSpc>
                <a:spcPct val="90000"/>
              </a:lnSpc>
              <a:spcAft>
                <a:spcPts val="600"/>
              </a:spcAft>
            </a:pPr>
            <a:r>
              <a:rPr lang="en-US" sz="2000" b="1" dirty="0">
                <a:latin typeface="Georgia" panose="02040502050405020303" pitchFamily="18" charset="0"/>
              </a:rPr>
              <a:t>Landing page</a:t>
            </a:r>
          </a:p>
          <a:p>
            <a:pPr algn="ctr">
              <a:lnSpc>
                <a:spcPct val="90000"/>
              </a:lnSpc>
              <a:spcAft>
                <a:spcPts val="600"/>
              </a:spcAft>
            </a:pPr>
            <a:r>
              <a:rPr lang="en-US" sz="1800" dirty="0"/>
              <a:t>Public portal</a:t>
            </a:r>
          </a:p>
          <a:p>
            <a:pPr algn="ctr">
              <a:lnSpc>
                <a:spcPct val="90000"/>
              </a:lnSpc>
              <a:spcAft>
                <a:spcPts val="600"/>
              </a:spcAft>
            </a:pPr>
            <a:r>
              <a:rPr lang="en-US" dirty="0"/>
              <a:t>Health officials log in</a:t>
            </a:r>
            <a:endParaRPr lang="en-US" sz="1800" dirty="0"/>
          </a:p>
          <a:p>
            <a:pPr algn="ctr">
              <a:lnSpc>
                <a:spcPct val="90000"/>
              </a:lnSpc>
              <a:spcAft>
                <a:spcPts val="600"/>
              </a:spcAft>
            </a:pPr>
            <a:endParaRPr lang="en-US" sz="1800" dirty="0"/>
          </a:p>
        </p:txBody>
      </p:sp>
    </p:spTree>
    <p:extLst>
      <p:ext uri="{BB962C8B-B14F-4D97-AF65-F5344CB8AC3E}">
        <p14:creationId xmlns:p14="http://schemas.microsoft.com/office/powerpoint/2010/main" val="1741301128"/>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FFEC0E1A-0233-4393-8F1B-4FC1487D0EB1}"/>
              </a:ext>
            </a:extLst>
          </p:cNvPr>
          <p:cNvSpPr txBox="1"/>
          <p:nvPr/>
        </p:nvSpPr>
        <p:spPr>
          <a:xfrm>
            <a:off x="2472151" y="5959928"/>
            <a:ext cx="3358363" cy="104279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Aft>
                <a:spcPts val="600"/>
              </a:spcAft>
            </a:pPr>
            <a:endParaRPr lang="en-US" sz="2200" dirty="0"/>
          </a:p>
        </p:txBody>
      </p:sp>
      <p:pic>
        <p:nvPicPr>
          <p:cNvPr id="23" name="Picture 22">
            <a:extLst>
              <a:ext uri="{FF2B5EF4-FFF2-40B4-BE49-F238E27FC236}">
                <a16:creationId xmlns:a16="http://schemas.microsoft.com/office/drawing/2014/main" id="{36216A44-65AD-084E-929B-7C21A7EC8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768" y="771240"/>
            <a:ext cx="6812890" cy="4952597"/>
          </a:xfrm>
          <a:prstGeom prst="rect">
            <a:avLst/>
          </a:prstGeom>
        </p:spPr>
      </p:pic>
      <p:sp>
        <p:nvSpPr>
          <p:cNvPr id="24" name="Title 1">
            <a:extLst>
              <a:ext uri="{FF2B5EF4-FFF2-40B4-BE49-F238E27FC236}">
                <a16:creationId xmlns:a16="http://schemas.microsoft.com/office/drawing/2014/main" id="{69CB1417-D48C-2949-9A6C-0A3602934E5C}"/>
              </a:ext>
            </a:extLst>
          </p:cNvPr>
          <p:cNvSpPr txBox="1">
            <a:spLocks/>
          </p:cNvSpPr>
          <p:nvPr/>
        </p:nvSpPr>
        <p:spPr>
          <a:xfrm>
            <a:off x="711530" y="2607211"/>
            <a:ext cx="3600860" cy="115604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4400" kern="1200" dirty="0">
                <a:solidFill>
                  <a:schemeClr val="tx1"/>
                </a:solidFill>
                <a:latin typeface="Georgia" panose="02040502050405020303" pitchFamily="18" charset="0"/>
                <a:ea typeface="+mj-ea"/>
                <a:cs typeface="+mj-cs"/>
              </a:rPr>
              <a:t>Wireframe</a:t>
            </a:r>
          </a:p>
        </p:txBody>
      </p:sp>
      <p:sp>
        <p:nvSpPr>
          <p:cNvPr id="25" name="TextBox 24">
            <a:extLst>
              <a:ext uri="{FF2B5EF4-FFF2-40B4-BE49-F238E27FC236}">
                <a16:creationId xmlns:a16="http://schemas.microsoft.com/office/drawing/2014/main" id="{15BF9196-D78C-8C4E-ADF5-3A151C3AC480}"/>
              </a:ext>
            </a:extLst>
          </p:cNvPr>
          <p:cNvSpPr txBox="1"/>
          <p:nvPr/>
        </p:nvSpPr>
        <p:spPr>
          <a:xfrm>
            <a:off x="1164720" y="3471564"/>
            <a:ext cx="2724100" cy="369332"/>
          </a:xfrm>
          <a:prstGeom prst="rect">
            <a:avLst/>
          </a:prstGeom>
          <a:noFill/>
        </p:spPr>
        <p:txBody>
          <a:bodyPr wrap="square">
            <a:spAutoFit/>
          </a:bodyPr>
          <a:lstStyle/>
          <a:p>
            <a:pPr algn="ctr">
              <a:lnSpc>
                <a:spcPct val="90000"/>
              </a:lnSpc>
              <a:spcAft>
                <a:spcPts val="600"/>
              </a:spcAft>
            </a:pPr>
            <a:r>
              <a:rPr lang="en-US" sz="2000" b="1" dirty="0">
                <a:latin typeface="Georgia" panose="02040502050405020303" pitchFamily="18" charset="0"/>
              </a:rPr>
              <a:t>Predictive maps</a:t>
            </a:r>
            <a:endParaRPr lang="en-US" sz="1800" dirty="0"/>
          </a:p>
        </p:txBody>
      </p:sp>
    </p:spTree>
    <p:extLst>
      <p:ext uri="{BB962C8B-B14F-4D97-AF65-F5344CB8AC3E}">
        <p14:creationId xmlns:p14="http://schemas.microsoft.com/office/powerpoint/2010/main" val="1948106511"/>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7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7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0" name="Rectangle 8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4" name="TextBox 63">
            <a:extLst>
              <a:ext uri="{FF2B5EF4-FFF2-40B4-BE49-F238E27FC236}">
                <a16:creationId xmlns:a16="http://schemas.microsoft.com/office/drawing/2014/main" id="{3C9E1976-34F5-6E42-8EF0-21DABD10C3AB}"/>
              </a:ext>
            </a:extLst>
          </p:cNvPr>
          <p:cNvSpPr txBox="1"/>
          <p:nvPr/>
        </p:nvSpPr>
        <p:spPr>
          <a:xfrm>
            <a:off x="841248" y="2252870"/>
            <a:ext cx="3412219" cy="356025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algn="ctr">
              <a:lnSpc>
                <a:spcPct val="90000"/>
              </a:lnSpc>
              <a:spcAft>
                <a:spcPts val="600"/>
              </a:spcAft>
            </a:pPr>
            <a:r>
              <a:rPr lang="en-US" sz="2200" dirty="0">
                <a:latin typeface="Georgia" panose="02040502050405020303" pitchFamily="18" charset="0"/>
              </a:rPr>
              <a:t> Fire and Medical Opioid Overdose Incidents </a:t>
            </a:r>
          </a:p>
          <a:p>
            <a:pPr algn="ctr">
              <a:lnSpc>
                <a:spcPct val="90000"/>
              </a:lnSpc>
              <a:spcAft>
                <a:spcPts val="600"/>
              </a:spcAft>
            </a:pPr>
            <a:r>
              <a:rPr lang="en-US" sz="2200" dirty="0">
                <a:latin typeface="Georgia" panose="02040502050405020303" pitchFamily="18" charset="0"/>
              </a:rPr>
              <a:t>Census ACS data </a:t>
            </a:r>
          </a:p>
          <a:p>
            <a:pPr algn="ctr">
              <a:lnSpc>
                <a:spcPct val="90000"/>
              </a:lnSpc>
              <a:spcAft>
                <a:spcPts val="600"/>
              </a:spcAft>
            </a:pPr>
            <a:r>
              <a:rPr lang="en-US" sz="2200" dirty="0">
                <a:latin typeface="Georgia" panose="02040502050405020303" pitchFamily="18" charset="0"/>
              </a:rPr>
              <a:t> City Property Data</a:t>
            </a:r>
          </a:p>
          <a:p>
            <a:pPr algn="ctr">
              <a:lnSpc>
                <a:spcPct val="90000"/>
              </a:lnSpc>
              <a:spcAft>
                <a:spcPts val="600"/>
              </a:spcAft>
            </a:pPr>
            <a:r>
              <a:rPr lang="en-US" sz="2200" dirty="0">
                <a:latin typeface="Georgia" panose="02040502050405020303" pitchFamily="18" charset="0"/>
              </a:rPr>
              <a:t>Crime Data</a:t>
            </a:r>
          </a:p>
          <a:p>
            <a:pPr algn="ctr">
              <a:lnSpc>
                <a:spcPct val="90000"/>
              </a:lnSpc>
              <a:spcAft>
                <a:spcPts val="600"/>
              </a:spcAft>
            </a:pPr>
            <a:r>
              <a:rPr lang="en-US" sz="2200" dirty="0">
                <a:latin typeface="Georgia" panose="02040502050405020303" pitchFamily="18" charset="0"/>
              </a:rPr>
              <a:t>Park Locations And Amenities</a:t>
            </a:r>
          </a:p>
          <a:p>
            <a:pPr algn="ctr">
              <a:lnSpc>
                <a:spcPct val="90000"/>
              </a:lnSpc>
              <a:spcAft>
                <a:spcPts val="600"/>
              </a:spcAft>
            </a:pPr>
            <a:r>
              <a:rPr lang="en-US" sz="2200" dirty="0">
                <a:latin typeface="Georgia" panose="02040502050405020303" pitchFamily="18" charset="0"/>
              </a:rPr>
              <a:t> Light Rail Stations </a:t>
            </a:r>
          </a:p>
          <a:p>
            <a:pPr algn="ctr">
              <a:lnSpc>
                <a:spcPct val="90000"/>
              </a:lnSpc>
              <a:spcAft>
                <a:spcPts val="600"/>
              </a:spcAft>
            </a:pPr>
            <a:r>
              <a:rPr lang="en-US" sz="2200" dirty="0">
                <a:latin typeface="Georgia" panose="02040502050405020303" pitchFamily="18" charset="0"/>
              </a:rPr>
              <a:t> City Boundary Map </a:t>
            </a:r>
          </a:p>
          <a:p>
            <a:pPr algn="ctr">
              <a:lnSpc>
                <a:spcPct val="90000"/>
              </a:lnSpc>
              <a:spcAft>
                <a:spcPts val="600"/>
              </a:spcAft>
            </a:pPr>
            <a:r>
              <a:rPr lang="en-US" sz="2200" dirty="0">
                <a:latin typeface="Georgia" panose="02040502050405020303" pitchFamily="18" charset="0"/>
              </a:rPr>
              <a:t>Zoning Districs </a:t>
            </a:r>
            <a:endParaRPr lang="en-US" sz="2200" strike="sngStrike" dirty="0">
              <a:latin typeface="Georgia" panose="02040502050405020303" pitchFamily="18" charset="0"/>
            </a:endParaRPr>
          </a:p>
        </p:txBody>
      </p:sp>
      <p:sp>
        <p:nvSpPr>
          <p:cNvPr id="65" name="TextBox 64">
            <a:extLst>
              <a:ext uri="{FF2B5EF4-FFF2-40B4-BE49-F238E27FC236}">
                <a16:creationId xmlns:a16="http://schemas.microsoft.com/office/drawing/2014/main" id="{FFEC0E1A-0233-4393-8F1B-4FC1487D0EB1}"/>
              </a:ext>
            </a:extLst>
          </p:cNvPr>
          <p:cNvSpPr txBox="1"/>
          <p:nvPr/>
        </p:nvSpPr>
        <p:spPr>
          <a:xfrm>
            <a:off x="2472151" y="5959928"/>
            <a:ext cx="3358363" cy="104279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Aft>
                <a:spcPts val="600"/>
              </a:spcAft>
            </a:pPr>
            <a:endParaRPr lang="en-US" sz="2200" dirty="0"/>
          </a:p>
        </p:txBody>
      </p:sp>
      <p:sp>
        <p:nvSpPr>
          <p:cNvPr id="16" name="TextBox 15">
            <a:extLst>
              <a:ext uri="{FF2B5EF4-FFF2-40B4-BE49-F238E27FC236}">
                <a16:creationId xmlns:a16="http://schemas.microsoft.com/office/drawing/2014/main" id="{FD70C704-0891-0D4D-81DA-A3C4580DADB9}"/>
              </a:ext>
            </a:extLst>
          </p:cNvPr>
          <p:cNvSpPr txBox="1"/>
          <p:nvPr/>
        </p:nvSpPr>
        <p:spPr>
          <a:xfrm>
            <a:off x="7503044" y="5362956"/>
            <a:ext cx="4752964" cy="492443"/>
          </a:xfrm>
          <a:prstGeom prst="rect">
            <a:avLst/>
          </a:prstGeom>
          <a:noFill/>
        </p:spPr>
        <p:txBody>
          <a:bodyPr wrap="square">
            <a:spAutoFit/>
          </a:bodyPr>
          <a:lstStyle/>
          <a:p>
            <a:r>
              <a:rPr lang="en-US" sz="1300" dirty="0">
                <a:latin typeface="Georgia" panose="02040502050405020303" pitchFamily="18" charset="0"/>
              </a:rPr>
              <a:t>Fishnet - illustrates opioid overdose incidents from 2017, where darker pixels indicate a higher count of incidents.</a:t>
            </a:r>
          </a:p>
        </p:txBody>
      </p:sp>
      <p:grpSp>
        <p:nvGrpSpPr>
          <p:cNvPr id="5" name="Group 4">
            <a:extLst>
              <a:ext uri="{FF2B5EF4-FFF2-40B4-BE49-F238E27FC236}">
                <a16:creationId xmlns:a16="http://schemas.microsoft.com/office/drawing/2014/main" id="{C4390D87-A385-3D45-944B-D448309DCBED}"/>
              </a:ext>
            </a:extLst>
          </p:cNvPr>
          <p:cNvGrpSpPr/>
          <p:nvPr/>
        </p:nvGrpSpPr>
        <p:grpSpPr>
          <a:xfrm>
            <a:off x="5120640" y="1281806"/>
            <a:ext cx="6656832" cy="4021714"/>
            <a:chOff x="5120640" y="1281806"/>
            <a:chExt cx="6656832" cy="4021714"/>
          </a:xfrm>
        </p:grpSpPr>
        <p:pic>
          <p:nvPicPr>
            <p:cNvPr id="21" name="Picture 20" descr="Chart, scatter chart&#10;&#10;Description automatically generated">
              <a:extLst>
                <a:ext uri="{FF2B5EF4-FFF2-40B4-BE49-F238E27FC236}">
                  <a16:creationId xmlns:a16="http://schemas.microsoft.com/office/drawing/2014/main" id="{23CA71B4-3DEE-8047-A50B-61D3EAFB38A3}"/>
                </a:ext>
              </a:extLst>
            </p:cNvPr>
            <p:cNvPicPr>
              <a:picLocks noChangeAspect="1"/>
            </p:cNvPicPr>
            <p:nvPr/>
          </p:nvPicPr>
          <p:blipFill rotWithShape="1">
            <a:blip r:embed="rId3">
              <a:extLst>
                <a:ext uri="{28A0092B-C50C-407E-A947-70E740481C1C}">
                  <a14:useLocalDpi xmlns:a14="http://schemas.microsoft.com/office/drawing/2010/main" val="0"/>
                </a:ext>
              </a:extLst>
            </a:blip>
            <a:srcRect b="4104"/>
            <a:stretch/>
          </p:blipFill>
          <p:spPr>
            <a:xfrm>
              <a:off x="5120640" y="1281806"/>
              <a:ext cx="6656832" cy="4021714"/>
            </a:xfrm>
            <a:prstGeom prst="rect">
              <a:avLst/>
            </a:prstGeom>
          </p:spPr>
        </p:pic>
        <p:sp>
          <p:nvSpPr>
            <p:cNvPr id="18" name="TextBox 17">
              <a:extLst>
                <a:ext uri="{FF2B5EF4-FFF2-40B4-BE49-F238E27FC236}">
                  <a16:creationId xmlns:a16="http://schemas.microsoft.com/office/drawing/2014/main" id="{4839B58D-13B3-E641-84A1-2BD83ED5B883}"/>
                </a:ext>
              </a:extLst>
            </p:cNvPr>
            <p:cNvSpPr txBox="1"/>
            <p:nvPr/>
          </p:nvSpPr>
          <p:spPr>
            <a:xfrm>
              <a:off x="5432165" y="1281806"/>
              <a:ext cx="2710937" cy="292388"/>
            </a:xfrm>
            <a:prstGeom prst="rect">
              <a:avLst/>
            </a:prstGeom>
            <a:solidFill>
              <a:schemeClr val="tx1"/>
            </a:solidFill>
          </p:spPr>
          <p:txBody>
            <a:bodyPr wrap="square">
              <a:spAutoFit/>
            </a:bodyPr>
            <a:lstStyle/>
            <a:p>
              <a:r>
                <a:rPr lang="en-US" sz="1300" dirty="0">
                  <a:solidFill>
                    <a:schemeClr val="bg1"/>
                  </a:solidFill>
                  <a:latin typeface="Georgia" panose="02040502050405020303" pitchFamily="18" charset="0"/>
                </a:rPr>
                <a:t>Count of overdoses for the fishnet</a:t>
              </a:r>
            </a:p>
          </p:txBody>
        </p:sp>
      </p:grpSp>
      <p:sp>
        <p:nvSpPr>
          <p:cNvPr id="20" name="TextBox 19">
            <a:extLst>
              <a:ext uri="{FF2B5EF4-FFF2-40B4-BE49-F238E27FC236}">
                <a16:creationId xmlns:a16="http://schemas.microsoft.com/office/drawing/2014/main" id="{55987A40-6BC5-AE42-882C-C2706B9304FD}"/>
              </a:ext>
            </a:extLst>
          </p:cNvPr>
          <p:cNvSpPr txBox="1"/>
          <p:nvPr/>
        </p:nvSpPr>
        <p:spPr>
          <a:xfrm>
            <a:off x="1188826" y="941883"/>
            <a:ext cx="2720879" cy="1077218"/>
          </a:xfrm>
          <a:prstGeom prst="rect">
            <a:avLst/>
          </a:prstGeom>
          <a:noFill/>
        </p:spPr>
        <p:txBody>
          <a:bodyPr wrap="square">
            <a:spAutoFit/>
          </a:bodyPr>
          <a:lstStyle/>
          <a:p>
            <a:pPr algn="ctr"/>
            <a:r>
              <a:rPr lang="en-US" sz="3200" b="1" dirty="0">
                <a:latin typeface="Georgia" panose="02040502050405020303" pitchFamily="18" charset="0"/>
              </a:rPr>
              <a:t>Variables</a:t>
            </a:r>
          </a:p>
          <a:p>
            <a:pPr algn="ctr"/>
            <a:r>
              <a:rPr lang="en-US" sz="3200" b="1" dirty="0">
                <a:latin typeface="Georgia" panose="02040502050405020303" pitchFamily="18" charset="0"/>
              </a:rPr>
              <a:t>Fishnet</a:t>
            </a:r>
            <a:endParaRPr lang="en-US" sz="3200" dirty="0">
              <a:latin typeface="Georgia" panose="02040502050405020303" pitchFamily="18" charset="0"/>
            </a:endParaRPr>
          </a:p>
        </p:txBody>
      </p:sp>
    </p:spTree>
    <p:extLst>
      <p:ext uri="{BB962C8B-B14F-4D97-AF65-F5344CB8AC3E}">
        <p14:creationId xmlns:p14="http://schemas.microsoft.com/office/powerpoint/2010/main" val="1574194702"/>
      </p:ext>
    </p:extLst>
  </p:cSld>
  <p:clrMapOvr>
    <a:masterClrMapping/>
  </p:clrMapOvr>
  <mc:AlternateContent xmlns:mc="http://schemas.openxmlformats.org/markup-compatibility/2006">
    <mc:Choice xmlns:p14="http://schemas.microsoft.com/office/powerpoint/2010/main" Requires="p14">
      <p:transition spd="med" p14:dur="700" advClick="0" advTm="10000">
        <p:fade/>
      </p:transition>
    </mc:Choice>
    <mc:Fallback>
      <p:transition spd="med" advClick="0"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DB56ECE-B903-134A-8661-BDBD27221A8B}"/>
              </a:ext>
            </a:extLst>
          </p:cNvPr>
          <p:cNvGrpSpPr/>
          <p:nvPr/>
        </p:nvGrpSpPr>
        <p:grpSpPr>
          <a:xfrm>
            <a:off x="152855" y="2114248"/>
            <a:ext cx="5569648" cy="3346704"/>
            <a:chOff x="325849" y="2957665"/>
            <a:chExt cx="5569648" cy="3346376"/>
          </a:xfrm>
        </p:grpSpPr>
        <p:sp>
          <p:nvSpPr>
            <p:cNvPr id="22" name="Rectangle 21">
              <a:extLst>
                <a:ext uri="{FF2B5EF4-FFF2-40B4-BE49-F238E27FC236}">
                  <a16:creationId xmlns:a16="http://schemas.microsoft.com/office/drawing/2014/main" id="{6342F452-1A94-6C4E-8332-7BACAECD7502}"/>
                </a:ext>
              </a:extLst>
            </p:cNvPr>
            <p:cNvSpPr/>
            <p:nvPr/>
          </p:nvSpPr>
          <p:spPr>
            <a:xfrm>
              <a:off x="325849" y="2957665"/>
              <a:ext cx="5569648" cy="33463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Chart, histogram&#10;&#10;Description automatically generated">
              <a:extLst>
                <a:ext uri="{FF2B5EF4-FFF2-40B4-BE49-F238E27FC236}">
                  <a16:creationId xmlns:a16="http://schemas.microsoft.com/office/drawing/2014/main" id="{ED0CD41F-695C-4D4F-8444-2C0DF6CCFC3B}"/>
                </a:ext>
              </a:extLst>
            </p:cNvPr>
            <p:cNvPicPr>
              <a:picLocks noChangeAspect="1"/>
            </p:cNvPicPr>
            <p:nvPr/>
          </p:nvPicPr>
          <p:blipFill rotWithShape="1">
            <a:blip r:embed="rId3">
              <a:extLst>
                <a:ext uri="{28A0092B-C50C-407E-A947-70E740481C1C}">
                  <a14:useLocalDpi xmlns:a14="http://schemas.microsoft.com/office/drawing/2010/main" val="0"/>
                </a:ext>
              </a:extLst>
            </a:blip>
            <a:srcRect t="10682" b="16247"/>
            <a:stretch/>
          </p:blipFill>
          <p:spPr>
            <a:xfrm>
              <a:off x="948986" y="3049937"/>
              <a:ext cx="4292756" cy="3247182"/>
            </a:xfrm>
            <a:prstGeom prst="rect">
              <a:avLst/>
            </a:prstGeom>
          </p:spPr>
        </p:pic>
        <p:pic>
          <p:nvPicPr>
            <p:cNvPr id="27" name="Picture 26" descr="Chart, histogram&#10;&#10;Description automatically generated">
              <a:extLst>
                <a:ext uri="{FF2B5EF4-FFF2-40B4-BE49-F238E27FC236}">
                  <a16:creationId xmlns:a16="http://schemas.microsoft.com/office/drawing/2014/main" id="{3EE695C5-8DBF-1940-AE24-3FA26B35FDAF}"/>
                </a:ext>
              </a:extLst>
            </p:cNvPr>
            <p:cNvPicPr>
              <a:picLocks noChangeAspect="1"/>
            </p:cNvPicPr>
            <p:nvPr/>
          </p:nvPicPr>
          <p:blipFill rotWithShape="1">
            <a:blip r:embed="rId3">
              <a:extLst>
                <a:ext uri="{28A0092B-C50C-407E-A947-70E740481C1C}">
                  <a14:useLocalDpi xmlns:a14="http://schemas.microsoft.com/office/drawing/2010/main" val="0"/>
                </a:ext>
              </a:extLst>
            </a:blip>
            <a:srcRect t="77914"/>
            <a:stretch/>
          </p:blipFill>
          <p:spPr>
            <a:xfrm>
              <a:off x="3030262" y="5867243"/>
              <a:ext cx="1824465" cy="417140"/>
            </a:xfrm>
            <a:prstGeom prst="rect">
              <a:avLst/>
            </a:prstGeom>
          </p:spPr>
        </p:pic>
      </p:grpSp>
      <p:sp>
        <p:nvSpPr>
          <p:cNvPr id="31" name="TextBox 30">
            <a:extLst>
              <a:ext uri="{FF2B5EF4-FFF2-40B4-BE49-F238E27FC236}">
                <a16:creationId xmlns:a16="http://schemas.microsoft.com/office/drawing/2014/main" id="{AFB980AD-45AE-904E-965D-70EDB4699EEF}"/>
              </a:ext>
            </a:extLst>
          </p:cNvPr>
          <p:cNvSpPr txBox="1"/>
          <p:nvPr/>
        </p:nvSpPr>
        <p:spPr>
          <a:xfrm>
            <a:off x="263920" y="2142038"/>
            <a:ext cx="2475162" cy="692497"/>
          </a:xfrm>
          <a:prstGeom prst="rect">
            <a:avLst/>
          </a:prstGeom>
          <a:noFill/>
        </p:spPr>
        <p:txBody>
          <a:bodyPr wrap="square">
            <a:spAutoFit/>
          </a:bodyPr>
          <a:lstStyle/>
          <a:p>
            <a:r>
              <a:rPr lang="en-US" sz="1300" dirty="0">
                <a:solidFill>
                  <a:schemeClr val="bg1"/>
                </a:solidFill>
                <a:latin typeface="Georgia" panose="02040502050405020303" pitchFamily="18" charset="0"/>
              </a:rPr>
              <a:t>Nearest neighbor function used on our City property and census data</a:t>
            </a:r>
          </a:p>
        </p:txBody>
      </p:sp>
      <p:pic>
        <p:nvPicPr>
          <p:cNvPr id="45" name="Picture 44" descr="Chart&#10;&#10;Description automatically generated">
            <a:extLst>
              <a:ext uri="{FF2B5EF4-FFF2-40B4-BE49-F238E27FC236}">
                <a16:creationId xmlns:a16="http://schemas.microsoft.com/office/drawing/2014/main" id="{C1C2A079-C27E-214D-BA9D-404E6EEBA54E}"/>
              </a:ext>
            </a:extLst>
          </p:cNvPr>
          <p:cNvPicPr>
            <a:picLocks noChangeAspect="1"/>
          </p:cNvPicPr>
          <p:nvPr/>
        </p:nvPicPr>
        <p:blipFill rotWithShape="1">
          <a:blip r:embed="rId4">
            <a:extLst>
              <a:ext uri="{28A0092B-C50C-407E-A947-70E740481C1C}">
                <a14:useLocalDpi xmlns:a14="http://schemas.microsoft.com/office/drawing/2010/main" val="0"/>
              </a:ext>
            </a:extLst>
          </a:blip>
          <a:srcRect t="895" b="2239"/>
          <a:stretch/>
        </p:blipFill>
        <p:spPr>
          <a:xfrm>
            <a:off x="6012172" y="560513"/>
            <a:ext cx="5915908" cy="4900439"/>
          </a:xfrm>
          <a:prstGeom prst="rect">
            <a:avLst/>
          </a:prstGeom>
        </p:spPr>
      </p:pic>
      <p:sp>
        <p:nvSpPr>
          <p:cNvPr id="47" name="TextBox 46">
            <a:extLst>
              <a:ext uri="{FF2B5EF4-FFF2-40B4-BE49-F238E27FC236}">
                <a16:creationId xmlns:a16="http://schemas.microsoft.com/office/drawing/2014/main" id="{AFAF120C-F94F-A44E-92E4-B7C2C9B9DB69}"/>
              </a:ext>
            </a:extLst>
          </p:cNvPr>
          <p:cNvSpPr txBox="1"/>
          <p:nvPr/>
        </p:nvSpPr>
        <p:spPr>
          <a:xfrm>
            <a:off x="457096" y="560513"/>
            <a:ext cx="5265407" cy="1077218"/>
          </a:xfrm>
          <a:prstGeom prst="rect">
            <a:avLst/>
          </a:prstGeom>
          <a:noFill/>
        </p:spPr>
        <p:txBody>
          <a:bodyPr wrap="square">
            <a:spAutoFit/>
          </a:bodyPr>
          <a:lstStyle/>
          <a:p>
            <a:pPr algn="ctr"/>
            <a:r>
              <a:rPr lang="en-US" sz="3200" b="1" dirty="0">
                <a:latin typeface="Georgia" panose="02040502050405020303" pitchFamily="18" charset="0"/>
              </a:rPr>
              <a:t>Nearest </a:t>
            </a:r>
            <a:r>
              <a:rPr lang="en-US" sz="3200" b="1" dirty="0" err="1">
                <a:latin typeface="Georgia" panose="02040502050405020303" pitchFamily="18" charset="0"/>
              </a:rPr>
              <a:t>neighbour</a:t>
            </a:r>
            <a:br>
              <a:rPr lang="en-US" sz="3200" b="1" dirty="0">
                <a:latin typeface="Georgia" panose="02040502050405020303" pitchFamily="18" charset="0"/>
              </a:rPr>
            </a:br>
            <a:r>
              <a:rPr lang="en-US" sz="3200" b="1" dirty="0">
                <a:latin typeface="Georgia" panose="02040502050405020303" pitchFamily="18" charset="0"/>
              </a:rPr>
              <a:t>Correlation coefficient</a:t>
            </a:r>
            <a:endParaRPr lang="en-US" sz="3200" dirty="0">
              <a:latin typeface="Georgia" panose="02040502050405020303" pitchFamily="18" charset="0"/>
            </a:endParaRPr>
          </a:p>
        </p:txBody>
      </p:sp>
      <p:sp>
        <p:nvSpPr>
          <p:cNvPr id="48" name="Rectangle 1">
            <a:extLst>
              <a:ext uri="{FF2B5EF4-FFF2-40B4-BE49-F238E27FC236}">
                <a16:creationId xmlns:a16="http://schemas.microsoft.com/office/drawing/2014/main" id="{B847523B-038B-0E48-A807-D8ACA7F69B0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Most importantly to be very sure that our model predicts better than traditional overdosage hotspots, we check whether risk predictions outperform traditional </a:t>
            </a: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Kernel density</a:t>
            </a: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hotspot mapping. To add an element of</a:t>
            </a: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across-time</a:t>
            </a: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generalizability, hotspot, and risk predictions from 2017 overdosages are used to predict the location of 2018 overdosages.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4883370"/>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428</TotalTime>
  <Words>992</Words>
  <Application>Microsoft Macintosh PowerPoint</Application>
  <PresentationFormat>Widescreen</PresentationFormat>
  <Paragraphs>74</Paragraphs>
  <Slides>12</Slides>
  <Notes>12</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 Light</vt:lpstr>
      <vt:lpstr>Georgia</vt:lpstr>
      <vt:lpstr>Times New Roman</vt:lpstr>
      <vt:lpstr>Calibri</vt:lpstr>
      <vt:lpstr>Arial</vt:lpstr>
      <vt:lpstr>Helvetica Neue Medium</vt:lpstr>
      <vt:lpstr>Office Theme</vt:lpstr>
      <vt:lpstr>PowerPoint Presentation</vt:lpstr>
      <vt:lpstr>Harm reduction strategy</vt:lpstr>
      <vt:lpstr>Mesa  </vt:lpstr>
      <vt:lpstr>Our Use Case And Users</vt:lpstr>
      <vt:lpstr>New York City Is Funding America's First Official Safe Injection Site for Drug Users</vt:lpstr>
      <vt:lpstr>PowerPoint Presentation</vt:lpstr>
      <vt:lpstr>PowerPoint Presentation</vt:lpstr>
      <vt:lpstr>PowerPoint Presentation</vt:lpstr>
      <vt:lpstr>PowerPoint Presentation</vt:lpstr>
      <vt:lpstr>PowerPoint Presentation</vt:lpstr>
      <vt:lpstr>Inclusivity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Vennapusa, Pushpahasa Reddy</cp:lastModifiedBy>
  <cp:revision>903</cp:revision>
  <dcterms:created xsi:type="dcterms:W3CDTF">2021-12-03T17:58:03Z</dcterms:created>
  <dcterms:modified xsi:type="dcterms:W3CDTF">2021-12-16T14:08:57Z</dcterms:modified>
</cp:coreProperties>
</file>